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6"/>
  </p:notesMasterIdLst>
  <p:sldIdLst>
    <p:sldId id="256" r:id="rId2"/>
    <p:sldId id="258" r:id="rId3"/>
    <p:sldId id="352" r:id="rId4"/>
    <p:sldId id="259" r:id="rId5"/>
    <p:sldId id="273" r:id="rId6"/>
    <p:sldId id="380" r:id="rId7"/>
    <p:sldId id="353" r:id="rId8"/>
    <p:sldId id="271" r:id="rId9"/>
    <p:sldId id="275" r:id="rId10"/>
    <p:sldId id="272" r:id="rId11"/>
    <p:sldId id="274" r:id="rId12"/>
    <p:sldId id="270" r:id="rId13"/>
    <p:sldId id="276" r:id="rId14"/>
    <p:sldId id="277" r:id="rId15"/>
    <p:sldId id="278" r:id="rId16"/>
    <p:sldId id="279" r:id="rId17"/>
    <p:sldId id="354" r:id="rId18"/>
    <p:sldId id="260" r:id="rId19"/>
    <p:sldId id="280" r:id="rId20"/>
    <p:sldId id="356" r:id="rId21"/>
    <p:sldId id="282" r:id="rId22"/>
    <p:sldId id="283" r:id="rId23"/>
    <p:sldId id="284" r:id="rId24"/>
    <p:sldId id="285" r:id="rId25"/>
    <p:sldId id="286" r:id="rId26"/>
    <p:sldId id="381" r:id="rId27"/>
    <p:sldId id="287" r:id="rId28"/>
    <p:sldId id="288" r:id="rId29"/>
    <p:sldId id="261" r:id="rId30"/>
    <p:sldId id="289" r:id="rId31"/>
    <p:sldId id="385" r:id="rId32"/>
    <p:sldId id="290" r:id="rId33"/>
    <p:sldId id="357" r:id="rId34"/>
    <p:sldId id="358" r:id="rId35"/>
    <p:sldId id="386" r:id="rId36"/>
    <p:sldId id="291" r:id="rId37"/>
    <p:sldId id="262" r:id="rId38"/>
    <p:sldId id="387" r:id="rId39"/>
    <p:sldId id="292" r:id="rId40"/>
    <p:sldId id="293" r:id="rId41"/>
    <p:sldId id="359" r:id="rId42"/>
    <p:sldId id="360" r:id="rId43"/>
    <p:sldId id="263" r:id="rId44"/>
    <p:sldId id="388" r:id="rId45"/>
    <p:sldId id="294" r:id="rId46"/>
    <p:sldId id="295" r:id="rId47"/>
    <p:sldId id="361" r:id="rId48"/>
    <p:sldId id="297" r:id="rId49"/>
    <p:sldId id="298" r:id="rId50"/>
    <p:sldId id="299" r:id="rId51"/>
    <p:sldId id="296" r:id="rId52"/>
    <p:sldId id="389" r:id="rId53"/>
    <p:sldId id="301" r:id="rId54"/>
    <p:sldId id="302" r:id="rId55"/>
    <p:sldId id="303" r:id="rId56"/>
    <p:sldId id="304" r:id="rId57"/>
    <p:sldId id="390" r:id="rId58"/>
    <p:sldId id="264" r:id="rId59"/>
    <p:sldId id="391" r:id="rId60"/>
    <p:sldId id="306" r:id="rId61"/>
    <p:sldId id="362" r:id="rId62"/>
    <p:sldId id="307" r:id="rId63"/>
    <p:sldId id="308" r:id="rId64"/>
    <p:sldId id="310" r:id="rId65"/>
    <p:sldId id="311" r:id="rId66"/>
    <p:sldId id="312" r:id="rId67"/>
    <p:sldId id="313" r:id="rId68"/>
    <p:sldId id="265" r:id="rId69"/>
    <p:sldId id="393" r:id="rId70"/>
    <p:sldId id="392" r:id="rId71"/>
    <p:sldId id="314" r:id="rId72"/>
    <p:sldId id="316" r:id="rId73"/>
    <p:sldId id="317" r:id="rId74"/>
    <p:sldId id="318" r:id="rId75"/>
    <p:sldId id="319" r:id="rId76"/>
    <p:sldId id="320" r:id="rId77"/>
    <p:sldId id="321" r:id="rId78"/>
    <p:sldId id="266" r:id="rId79"/>
    <p:sldId id="394" r:id="rId80"/>
    <p:sldId id="322" r:id="rId81"/>
    <p:sldId id="323" r:id="rId82"/>
    <p:sldId id="395" r:id="rId83"/>
    <p:sldId id="325" r:id="rId84"/>
    <p:sldId id="363" r:id="rId85"/>
    <p:sldId id="327" r:id="rId86"/>
    <p:sldId id="364" r:id="rId87"/>
    <p:sldId id="267" r:id="rId88"/>
    <p:sldId id="328" r:id="rId89"/>
    <p:sldId id="329" r:id="rId90"/>
    <p:sldId id="268" r:id="rId91"/>
    <p:sldId id="345" r:id="rId92"/>
    <p:sldId id="372" r:id="rId93"/>
    <p:sldId id="373" r:id="rId94"/>
    <p:sldId id="269" r:id="rId95"/>
    <p:sldId id="351" r:id="rId96"/>
    <p:sldId id="374" r:id="rId97"/>
    <p:sldId id="348" r:id="rId98"/>
    <p:sldId id="349" r:id="rId99"/>
    <p:sldId id="330" r:id="rId100"/>
    <p:sldId id="367" r:id="rId101"/>
    <p:sldId id="397" r:id="rId102"/>
    <p:sldId id="398" r:id="rId103"/>
    <p:sldId id="399" r:id="rId104"/>
    <p:sldId id="400" r:id="rId105"/>
    <p:sldId id="401" r:id="rId106"/>
    <p:sldId id="338" r:id="rId107"/>
    <p:sldId id="383" r:id="rId108"/>
    <p:sldId id="382" r:id="rId109"/>
    <p:sldId id="402" r:id="rId110"/>
    <p:sldId id="404" r:id="rId111"/>
    <p:sldId id="403" r:id="rId112"/>
    <p:sldId id="405" r:id="rId113"/>
    <p:sldId id="406" r:id="rId114"/>
    <p:sldId id="350" r:id="rId1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BB-43B4-A2CB-EA7A68B28C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BB-43B4-A2CB-EA7A68B28C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BB-43B4-A2CB-EA7A68B28C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2BB-43B4-A2CB-EA7A68B28C5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2BB-43B4-A2CB-EA7A68B28C52}"/>
              </c:ext>
            </c:extLst>
          </c:dPt>
          <c:cat>
            <c:strRef>
              <c:f>Planilha1!$A$2:$A$6</c:f>
              <c:strCache>
                <c:ptCount val="4"/>
                <c:pt idx="0">
                  <c:v>1º Tri</c:v>
                </c:pt>
                <c:pt idx="1">
                  <c:v>2º Tri</c:v>
                </c:pt>
                <c:pt idx="2">
                  <c:v>3º Tri</c:v>
                </c:pt>
                <c:pt idx="3">
                  <c:v>4º Tri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5F-46C1-9D6D-8C657D096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436578-FF02-4A71-A3C8-66721295429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53C3DFF-B085-4427-9D14-AB9E06190C47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2000" dirty="0"/>
            <a:t>Receita Pública</a:t>
          </a:r>
        </a:p>
      </dgm:t>
    </dgm:pt>
    <dgm:pt modelId="{83E3977D-DAD4-4128-9B8B-ADF9BDD9513D}" type="parTrans" cxnId="{26E6DE8A-D459-4BA5-8DB3-0CCEBF45289A}">
      <dgm:prSet/>
      <dgm:spPr/>
      <dgm:t>
        <a:bodyPr/>
        <a:lstStyle/>
        <a:p>
          <a:endParaRPr lang="pt-BR" sz="2000"/>
        </a:p>
      </dgm:t>
    </dgm:pt>
    <dgm:pt modelId="{055D02DF-2D4E-4014-B001-09440FFD44C1}" type="sibTrans" cxnId="{26E6DE8A-D459-4BA5-8DB3-0CCEBF45289A}">
      <dgm:prSet/>
      <dgm:spPr/>
      <dgm:t>
        <a:bodyPr/>
        <a:lstStyle/>
        <a:p>
          <a:endParaRPr lang="pt-BR" sz="2000"/>
        </a:p>
      </dgm:t>
    </dgm:pt>
    <dgm:pt modelId="{CED1CD75-E3E8-4A16-94DC-AFFDFB57FFEB}">
      <dgm:prSet phldrT="[Texto]" custT="1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pt-BR" sz="2000" dirty="0"/>
            <a:t>Legalidade</a:t>
          </a:r>
        </a:p>
      </dgm:t>
    </dgm:pt>
    <dgm:pt modelId="{A7A8CBCC-E3E0-49AE-99B1-8CC1354D8C00}" type="parTrans" cxnId="{52EB3637-8522-40D4-986E-9DA3B0E836FD}">
      <dgm:prSet custT="1"/>
      <dgm:spPr/>
      <dgm:t>
        <a:bodyPr/>
        <a:lstStyle/>
        <a:p>
          <a:endParaRPr lang="pt-BR" sz="2000"/>
        </a:p>
      </dgm:t>
    </dgm:pt>
    <dgm:pt modelId="{35E91642-315A-4B8A-BB26-388D639DEB5A}" type="sibTrans" cxnId="{52EB3637-8522-40D4-986E-9DA3B0E836FD}">
      <dgm:prSet/>
      <dgm:spPr/>
      <dgm:t>
        <a:bodyPr/>
        <a:lstStyle/>
        <a:p>
          <a:endParaRPr lang="pt-BR" sz="2000"/>
        </a:p>
      </dgm:t>
    </dgm:pt>
    <dgm:pt modelId="{F9CD9686-D7C0-4119-AF44-92922C8E9EEF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2000" dirty="0"/>
            <a:t>Transparência</a:t>
          </a:r>
        </a:p>
      </dgm:t>
    </dgm:pt>
    <dgm:pt modelId="{B4DDF0EA-7F08-4200-B47E-9EAED5181294}" type="parTrans" cxnId="{4D023CB3-8946-4068-A3E2-B3DF06703A17}">
      <dgm:prSet custT="1"/>
      <dgm:spPr/>
      <dgm:t>
        <a:bodyPr/>
        <a:lstStyle/>
        <a:p>
          <a:endParaRPr lang="pt-BR" sz="2000"/>
        </a:p>
      </dgm:t>
    </dgm:pt>
    <dgm:pt modelId="{3A36A944-2497-4F72-A254-C2067703C023}" type="sibTrans" cxnId="{4D023CB3-8946-4068-A3E2-B3DF06703A17}">
      <dgm:prSet/>
      <dgm:spPr/>
      <dgm:t>
        <a:bodyPr/>
        <a:lstStyle/>
        <a:p>
          <a:endParaRPr lang="pt-BR" sz="2000"/>
        </a:p>
      </dgm:t>
    </dgm:pt>
    <dgm:pt modelId="{2563087F-F308-4870-948E-75A5868E2A53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2000" dirty="0"/>
            <a:t>Eficiência</a:t>
          </a:r>
        </a:p>
      </dgm:t>
    </dgm:pt>
    <dgm:pt modelId="{48FA0108-AD48-48A4-BB3F-FB5DDE353F7E}" type="parTrans" cxnId="{00D63745-3CE7-48D5-9D07-C3703D5139A3}">
      <dgm:prSet custT="1"/>
      <dgm:spPr/>
      <dgm:t>
        <a:bodyPr/>
        <a:lstStyle/>
        <a:p>
          <a:endParaRPr lang="pt-BR" sz="2000"/>
        </a:p>
      </dgm:t>
    </dgm:pt>
    <dgm:pt modelId="{CFC1584B-0169-41B2-A2EC-44263D8737BC}" type="sibTrans" cxnId="{00D63745-3CE7-48D5-9D07-C3703D5139A3}">
      <dgm:prSet/>
      <dgm:spPr/>
      <dgm:t>
        <a:bodyPr/>
        <a:lstStyle/>
        <a:p>
          <a:endParaRPr lang="pt-BR" sz="2000"/>
        </a:p>
      </dgm:t>
    </dgm:pt>
    <dgm:pt modelId="{D8A92FFF-16EA-4379-9647-C790DA4A61F0}" type="pres">
      <dgm:prSet presAssocID="{E9436578-FF02-4A71-A3C8-66721295429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698C9B5-FE54-4642-9359-31D984F4A23E}" type="pres">
      <dgm:prSet presAssocID="{653C3DFF-B085-4427-9D14-AB9E06190C47}" presName="centerShape" presStyleLbl="node0" presStyleIdx="0" presStyleCnt="1" custScaleX="128929" custLinFactNeighborX="-20644" custLinFactNeighborY="-26131"/>
      <dgm:spPr/>
    </dgm:pt>
    <dgm:pt modelId="{036A74EB-E6E6-406A-8F62-6CEA364B009B}" type="pres">
      <dgm:prSet presAssocID="{A7A8CBCC-E3E0-49AE-99B1-8CC1354D8C00}" presName="Name9" presStyleLbl="parChTrans1D2" presStyleIdx="0" presStyleCnt="3"/>
      <dgm:spPr/>
    </dgm:pt>
    <dgm:pt modelId="{CFBD597B-2A74-454E-8772-DA0D4D76639B}" type="pres">
      <dgm:prSet presAssocID="{A7A8CBCC-E3E0-49AE-99B1-8CC1354D8C00}" presName="connTx" presStyleLbl="parChTrans1D2" presStyleIdx="0" presStyleCnt="3"/>
      <dgm:spPr/>
    </dgm:pt>
    <dgm:pt modelId="{2B4EFD86-818E-43FA-9BF1-CE844506D3AC}" type="pres">
      <dgm:prSet presAssocID="{CED1CD75-E3E8-4A16-94DC-AFFDFB57FFEB}" presName="node" presStyleLbl="node1" presStyleIdx="0" presStyleCnt="3" custScaleX="145466" custRadScaleRad="141870" custRadScaleInc="70875">
        <dgm:presLayoutVars>
          <dgm:bulletEnabled val="1"/>
        </dgm:presLayoutVars>
      </dgm:prSet>
      <dgm:spPr/>
    </dgm:pt>
    <dgm:pt modelId="{172B37C9-FCF7-4D59-BCF4-B01383DA0ED1}" type="pres">
      <dgm:prSet presAssocID="{B4DDF0EA-7F08-4200-B47E-9EAED5181294}" presName="Name9" presStyleLbl="parChTrans1D2" presStyleIdx="1" presStyleCnt="3"/>
      <dgm:spPr/>
    </dgm:pt>
    <dgm:pt modelId="{1D92F473-8C2A-4967-9B90-E62FD84FB2BB}" type="pres">
      <dgm:prSet presAssocID="{B4DDF0EA-7F08-4200-B47E-9EAED5181294}" presName="connTx" presStyleLbl="parChTrans1D2" presStyleIdx="1" presStyleCnt="3"/>
      <dgm:spPr/>
    </dgm:pt>
    <dgm:pt modelId="{7F697DC0-535E-4DC4-BD1D-A19D7EEA1A3A}" type="pres">
      <dgm:prSet presAssocID="{F9CD9686-D7C0-4119-AF44-92922C8E9EEF}" presName="node" presStyleLbl="node1" presStyleIdx="1" presStyleCnt="3" custScaleX="152199" custRadScaleRad="65526" custRadScaleInc="-14020">
        <dgm:presLayoutVars>
          <dgm:bulletEnabled val="1"/>
        </dgm:presLayoutVars>
      </dgm:prSet>
      <dgm:spPr/>
    </dgm:pt>
    <dgm:pt modelId="{C89D7B99-9C44-457F-A2A1-6EB6ADE23910}" type="pres">
      <dgm:prSet presAssocID="{48FA0108-AD48-48A4-BB3F-FB5DDE353F7E}" presName="Name9" presStyleLbl="parChTrans1D2" presStyleIdx="2" presStyleCnt="3"/>
      <dgm:spPr/>
    </dgm:pt>
    <dgm:pt modelId="{F707C927-2782-4C47-A4F2-6D4CF201EE3F}" type="pres">
      <dgm:prSet presAssocID="{48FA0108-AD48-48A4-BB3F-FB5DDE353F7E}" presName="connTx" presStyleLbl="parChTrans1D2" presStyleIdx="2" presStyleCnt="3"/>
      <dgm:spPr/>
    </dgm:pt>
    <dgm:pt modelId="{CA61E1E2-5B7C-4C15-B840-7E6342729963}" type="pres">
      <dgm:prSet presAssocID="{2563087F-F308-4870-948E-75A5868E2A53}" presName="node" presStyleLbl="node1" presStyleIdx="2" presStyleCnt="3" custScaleX="139699" custRadScaleRad="186769" custRadScaleInc="56240">
        <dgm:presLayoutVars>
          <dgm:bulletEnabled val="1"/>
        </dgm:presLayoutVars>
      </dgm:prSet>
      <dgm:spPr/>
    </dgm:pt>
  </dgm:ptLst>
  <dgm:cxnLst>
    <dgm:cxn modelId="{2D174110-9F4C-4150-87DC-381AA7B7B59E}" type="presOf" srcId="{48FA0108-AD48-48A4-BB3F-FB5DDE353F7E}" destId="{C89D7B99-9C44-457F-A2A1-6EB6ADE23910}" srcOrd="0" destOrd="0" presId="urn:microsoft.com/office/officeart/2005/8/layout/radial1"/>
    <dgm:cxn modelId="{A34E3E13-589F-42B7-9A74-0526C9D56CA4}" type="presOf" srcId="{A7A8CBCC-E3E0-49AE-99B1-8CC1354D8C00}" destId="{CFBD597B-2A74-454E-8772-DA0D4D76639B}" srcOrd="1" destOrd="0" presId="urn:microsoft.com/office/officeart/2005/8/layout/radial1"/>
    <dgm:cxn modelId="{2A095E25-A826-45C9-9B8D-233828CA74BE}" type="presOf" srcId="{48FA0108-AD48-48A4-BB3F-FB5DDE353F7E}" destId="{F707C927-2782-4C47-A4F2-6D4CF201EE3F}" srcOrd="1" destOrd="0" presId="urn:microsoft.com/office/officeart/2005/8/layout/radial1"/>
    <dgm:cxn modelId="{5BE2972D-C155-4992-A259-D450D87FE318}" type="presOf" srcId="{2563087F-F308-4870-948E-75A5868E2A53}" destId="{CA61E1E2-5B7C-4C15-B840-7E6342729963}" srcOrd="0" destOrd="0" presId="urn:microsoft.com/office/officeart/2005/8/layout/radial1"/>
    <dgm:cxn modelId="{52EB3637-8522-40D4-986E-9DA3B0E836FD}" srcId="{653C3DFF-B085-4427-9D14-AB9E06190C47}" destId="{CED1CD75-E3E8-4A16-94DC-AFFDFB57FFEB}" srcOrd="0" destOrd="0" parTransId="{A7A8CBCC-E3E0-49AE-99B1-8CC1354D8C00}" sibTransId="{35E91642-315A-4B8A-BB26-388D639DEB5A}"/>
    <dgm:cxn modelId="{C859573E-3B78-4E7B-B051-EDE2B807795A}" type="presOf" srcId="{B4DDF0EA-7F08-4200-B47E-9EAED5181294}" destId="{172B37C9-FCF7-4D59-BCF4-B01383DA0ED1}" srcOrd="0" destOrd="0" presId="urn:microsoft.com/office/officeart/2005/8/layout/radial1"/>
    <dgm:cxn modelId="{00D63745-3CE7-48D5-9D07-C3703D5139A3}" srcId="{653C3DFF-B085-4427-9D14-AB9E06190C47}" destId="{2563087F-F308-4870-948E-75A5868E2A53}" srcOrd="2" destOrd="0" parTransId="{48FA0108-AD48-48A4-BB3F-FB5DDE353F7E}" sibTransId="{CFC1584B-0169-41B2-A2EC-44263D8737BC}"/>
    <dgm:cxn modelId="{26E6DE8A-D459-4BA5-8DB3-0CCEBF45289A}" srcId="{E9436578-FF02-4A71-A3C8-667212954297}" destId="{653C3DFF-B085-4427-9D14-AB9E06190C47}" srcOrd="0" destOrd="0" parTransId="{83E3977D-DAD4-4128-9B8B-ADF9BDD9513D}" sibTransId="{055D02DF-2D4E-4014-B001-09440FFD44C1}"/>
    <dgm:cxn modelId="{4D023CB3-8946-4068-A3E2-B3DF06703A17}" srcId="{653C3DFF-B085-4427-9D14-AB9E06190C47}" destId="{F9CD9686-D7C0-4119-AF44-92922C8E9EEF}" srcOrd="1" destOrd="0" parTransId="{B4DDF0EA-7F08-4200-B47E-9EAED5181294}" sibTransId="{3A36A944-2497-4F72-A254-C2067703C023}"/>
    <dgm:cxn modelId="{925951B4-5057-4679-BF99-ADDD917CABF2}" type="presOf" srcId="{E9436578-FF02-4A71-A3C8-667212954297}" destId="{D8A92FFF-16EA-4379-9647-C790DA4A61F0}" srcOrd="0" destOrd="0" presId="urn:microsoft.com/office/officeart/2005/8/layout/radial1"/>
    <dgm:cxn modelId="{BA3CF9CC-7DB9-4021-ABF9-00BD4C22F153}" type="presOf" srcId="{A7A8CBCC-E3E0-49AE-99B1-8CC1354D8C00}" destId="{036A74EB-E6E6-406A-8F62-6CEA364B009B}" srcOrd="0" destOrd="0" presId="urn:microsoft.com/office/officeart/2005/8/layout/radial1"/>
    <dgm:cxn modelId="{51F600CF-D9C8-4060-9852-6A72E798529D}" type="presOf" srcId="{F9CD9686-D7C0-4119-AF44-92922C8E9EEF}" destId="{7F697DC0-535E-4DC4-BD1D-A19D7EEA1A3A}" srcOrd="0" destOrd="0" presId="urn:microsoft.com/office/officeart/2005/8/layout/radial1"/>
    <dgm:cxn modelId="{BB48E8D4-2ADC-4557-9758-3BF69C37ECE0}" type="presOf" srcId="{CED1CD75-E3E8-4A16-94DC-AFFDFB57FFEB}" destId="{2B4EFD86-818E-43FA-9BF1-CE844506D3AC}" srcOrd="0" destOrd="0" presId="urn:microsoft.com/office/officeart/2005/8/layout/radial1"/>
    <dgm:cxn modelId="{2489BBD5-B7ED-4872-ADDB-ADA57D0281DD}" type="presOf" srcId="{B4DDF0EA-7F08-4200-B47E-9EAED5181294}" destId="{1D92F473-8C2A-4967-9B90-E62FD84FB2BB}" srcOrd="1" destOrd="0" presId="urn:microsoft.com/office/officeart/2005/8/layout/radial1"/>
    <dgm:cxn modelId="{0B7CEBE9-ACBF-4E6B-B585-62F96601280D}" type="presOf" srcId="{653C3DFF-B085-4427-9D14-AB9E06190C47}" destId="{9698C9B5-FE54-4642-9359-31D984F4A23E}" srcOrd="0" destOrd="0" presId="urn:microsoft.com/office/officeart/2005/8/layout/radial1"/>
    <dgm:cxn modelId="{2512F523-9040-44F7-B588-4551D933583A}" type="presParOf" srcId="{D8A92FFF-16EA-4379-9647-C790DA4A61F0}" destId="{9698C9B5-FE54-4642-9359-31D984F4A23E}" srcOrd="0" destOrd="0" presId="urn:microsoft.com/office/officeart/2005/8/layout/radial1"/>
    <dgm:cxn modelId="{3B6AB359-3B64-47E8-AB87-EFA820F62C69}" type="presParOf" srcId="{D8A92FFF-16EA-4379-9647-C790DA4A61F0}" destId="{036A74EB-E6E6-406A-8F62-6CEA364B009B}" srcOrd="1" destOrd="0" presId="urn:microsoft.com/office/officeart/2005/8/layout/radial1"/>
    <dgm:cxn modelId="{09382759-40D4-41C7-86B9-FA3D28CB565D}" type="presParOf" srcId="{036A74EB-E6E6-406A-8F62-6CEA364B009B}" destId="{CFBD597B-2A74-454E-8772-DA0D4D76639B}" srcOrd="0" destOrd="0" presId="urn:microsoft.com/office/officeart/2005/8/layout/radial1"/>
    <dgm:cxn modelId="{A898D660-52FD-4064-AF66-69DAD4627D94}" type="presParOf" srcId="{D8A92FFF-16EA-4379-9647-C790DA4A61F0}" destId="{2B4EFD86-818E-43FA-9BF1-CE844506D3AC}" srcOrd="2" destOrd="0" presId="urn:microsoft.com/office/officeart/2005/8/layout/radial1"/>
    <dgm:cxn modelId="{815FF399-7AB1-4ADF-A7DB-B0624019E3D6}" type="presParOf" srcId="{D8A92FFF-16EA-4379-9647-C790DA4A61F0}" destId="{172B37C9-FCF7-4D59-BCF4-B01383DA0ED1}" srcOrd="3" destOrd="0" presId="urn:microsoft.com/office/officeart/2005/8/layout/radial1"/>
    <dgm:cxn modelId="{7D31046A-CCB0-4DF4-AAD9-30D960FEF3DD}" type="presParOf" srcId="{172B37C9-FCF7-4D59-BCF4-B01383DA0ED1}" destId="{1D92F473-8C2A-4967-9B90-E62FD84FB2BB}" srcOrd="0" destOrd="0" presId="urn:microsoft.com/office/officeart/2005/8/layout/radial1"/>
    <dgm:cxn modelId="{BD3A1F5B-583D-414A-8E15-63DFE2BB0ADA}" type="presParOf" srcId="{D8A92FFF-16EA-4379-9647-C790DA4A61F0}" destId="{7F697DC0-535E-4DC4-BD1D-A19D7EEA1A3A}" srcOrd="4" destOrd="0" presId="urn:microsoft.com/office/officeart/2005/8/layout/radial1"/>
    <dgm:cxn modelId="{C0E5AD34-2DE5-4564-9A98-F1F4797450EB}" type="presParOf" srcId="{D8A92FFF-16EA-4379-9647-C790DA4A61F0}" destId="{C89D7B99-9C44-457F-A2A1-6EB6ADE23910}" srcOrd="5" destOrd="0" presId="urn:microsoft.com/office/officeart/2005/8/layout/radial1"/>
    <dgm:cxn modelId="{8C6E38AF-39BB-42B9-B8FB-D4F113E8EA8C}" type="presParOf" srcId="{C89D7B99-9C44-457F-A2A1-6EB6ADE23910}" destId="{F707C927-2782-4C47-A4F2-6D4CF201EE3F}" srcOrd="0" destOrd="0" presId="urn:microsoft.com/office/officeart/2005/8/layout/radial1"/>
    <dgm:cxn modelId="{315797E5-20DB-45F3-BF7B-FBA255FF3D55}" type="presParOf" srcId="{D8A92FFF-16EA-4379-9647-C790DA4A61F0}" destId="{CA61E1E2-5B7C-4C15-B840-7E6342729963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D6EB47-72A4-4F65-9EFE-D87979AB230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9FD4F53-B1EB-4E71-A731-4FB1B18F481C}">
      <dgm:prSet phldrT="[Texto]" custT="1"/>
      <dgm:spPr/>
      <dgm:t>
        <a:bodyPr anchor="b"/>
        <a:lstStyle/>
        <a:p>
          <a:pPr algn="ctr">
            <a:spcAft>
              <a:spcPts val="0"/>
            </a:spcAft>
          </a:pPr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Planejamento</a:t>
          </a:r>
        </a:p>
      </dgm:t>
    </dgm:pt>
    <dgm:pt modelId="{CD530276-272E-4806-8A49-33667E6D0B06}" type="parTrans" cxnId="{D6E00DCB-A82E-4FFE-98DB-21246280AE73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C1C3CC-866C-4783-97C6-0BFCC563B2C7}" type="sibTrans" cxnId="{D6E00DCB-A82E-4FFE-98DB-21246280AE73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0EA597-E063-48B0-A4C5-BF0FFF57769B}">
      <dgm:prSet phldrT="[Texto]" custT="1"/>
      <dgm:spPr/>
      <dgm:t>
        <a:bodyPr anchor="ctr"/>
        <a:lstStyle/>
        <a:p>
          <a:pPr algn="ctr"/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Identificação das fontes de receita no PPA, LDO e LOA.</a:t>
          </a:r>
        </a:p>
      </dgm:t>
    </dgm:pt>
    <dgm:pt modelId="{16C631E9-C385-48C9-9EDD-3334076E61D2}" type="parTrans" cxnId="{9A5681D2-129B-4795-BC75-6278CD350065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8F4B77-A2AF-460C-BACB-04D2DF28EE0B}" type="sibTrans" cxnId="{9A5681D2-129B-4795-BC75-6278CD350065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880E9D-07AD-4AAD-AF6F-A4FE823E1E39}">
      <dgm:prSet phldrT="[Texto]" custT="1"/>
      <dgm:spPr/>
      <dgm:t>
        <a:bodyPr/>
        <a:lstStyle/>
        <a:p>
          <a:pPr algn="ctr">
            <a:spcBef>
              <a:spcPts val="1200"/>
            </a:spcBef>
            <a:spcAft>
              <a:spcPts val="0"/>
            </a:spcAft>
          </a:pPr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Cobrança e Fiscalização</a:t>
          </a:r>
        </a:p>
      </dgm:t>
    </dgm:pt>
    <dgm:pt modelId="{DAE37BBC-B427-4F74-BB36-9D703DFD4A84}" type="parTrans" cxnId="{0EB4CC77-F61B-421A-9E63-F056B37296A0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7DCE12-8365-4F25-9835-A6312E3B2497}" type="sibTrans" cxnId="{0EB4CC77-F61B-421A-9E63-F056B37296A0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0B576D-A225-4412-A1E5-3A85A8C0E9B4}">
      <dgm:prSet phldrT="[Texto]" custT="1"/>
      <dgm:spPr/>
      <dgm:t>
        <a:bodyPr anchor="ctr"/>
        <a:lstStyle/>
        <a:p>
          <a:pPr algn="ctr"/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Órgãos como secretarias de fazenda. </a:t>
          </a:r>
        </a:p>
      </dgm:t>
    </dgm:pt>
    <dgm:pt modelId="{BE8965D6-75C1-4000-8969-3C3E41B64FC5}" type="parTrans" cxnId="{03E02286-6CA4-4225-85E2-68945CE7B8AF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C5E465-5CAA-4065-8823-CE1A24A4E94F}" type="sibTrans" cxnId="{03E02286-6CA4-4225-85E2-68945CE7B8AF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CF85C0-4CEB-4D3F-8C3D-86FD3E86BD08}">
      <dgm:prSet phldrT="[Texto]" custT="1"/>
      <dgm:spPr/>
      <dgm:t>
        <a:bodyPr/>
        <a:lstStyle/>
        <a:p>
          <a:pPr algn="ctr"/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Controle </a:t>
          </a:r>
        </a:p>
      </dgm:t>
    </dgm:pt>
    <dgm:pt modelId="{1C30A231-28C4-45A5-BBBB-0B3146FC9FF9}" type="parTrans" cxnId="{E750B3A8-336B-4677-8957-A37D4A202DE0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A6254C-FD9D-498B-B120-05FF7FB114E3}" type="sibTrans" cxnId="{E750B3A8-336B-4677-8957-A37D4A202DE0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C221A6-EEBF-4D70-964A-6E9BAC528D2C}">
      <dgm:prSet phldrT="[Texto]" custT="1"/>
      <dgm:spPr/>
      <dgm:t>
        <a:bodyPr anchor="ctr"/>
        <a:lstStyle/>
        <a:p>
          <a:pPr algn="ctr"/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Auditorias verificam a conformidade e evitam desvios. </a:t>
          </a:r>
        </a:p>
      </dgm:t>
    </dgm:pt>
    <dgm:pt modelId="{BBE277B1-60B2-4A82-8EE4-1A0BE29C3675}" type="parTrans" cxnId="{2882CC46-9C39-41D5-B876-F9EEBC2811B3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8A8210-B54C-4083-A5CF-531C5EAA584B}" type="sibTrans" cxnId="{2882CC46-9C39-41D5-B876-F9EEBC2811B3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32A243-4D23-42EF-BFD2-10BB0F431917}" type="pres">
      <dgm:prSet presAssocID="{06D6EB47-72A4-4F65-9EFE-D87979AB230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065B49D6-C191-4D45-97E4-BAE3319B161F}" type="pres">
      <dgm:prSet presAssocID="{69FD4F53-B1EB-4E71-A731-4FB1B18F481C}" presName="parentText1" presStyleLbl="node1" presStyleIdx="0" presStyleCnt="3" custScaleX="40626" custScaleY="120032" custLinFactNeighborX="-29680" custLinFactNeighborY="-2402">
        <dgm:presLayoutVars>
          <dgm:chMax/>
          <dgm:chPref val="3"/>
          <dgm:bulletEnabled val="1"/>
        </dgm:presLayoutVars>
      </dgm:prSet>
      <dgm:spPr/>
    </dgm:pt>
    <dgm:pt modelId="{1C51D065-609C-4CF8-A8AB-5E7FA6E63B4B}" type="pres">
      <dgm:prSet presAssocID="{69FD4F53-B1EB-4E71-A731-4FB1B18F481C}" presName="childText1" presStyleLbl="solidAlignAcc1" presStyleIdx="0" presStyleCnt="3" custScaleX="98734" custScaleY="82091" custLinFactNeighborY="-9152">
        <dgm:presLayoutVars>
          <dgm:chMax val="0"/>
          <dgm:chPref val="0"/>
          <dgm:bulletEnabled val="1"/>
        </dgm:presLayoutVars>
      </dgm:prSet>
      <dgm:spPr/>
    </dgm:pt>
    <dgm:pt modelId="{772CB1B3-45AB-41FB-B2C1-E477BABCB29A}" type="pres">
      <dgm:prSet presAssocID="{ED880E9D-07AD-4AAD-AF6F-A4FE823E1E39}" presName="parentText2" presStyleLbl="node1" presStyleIdx="1" presStyleCnt="3" custScaleX="57050" custScaleY="122621" custLinFactNeighborX="-22119" custLinFactNeighborY="-3203">
        <dgm:presLayoutVars>
          <dgm:chMax/>
          <dgm:chPref val="3"/>
          <dgm:bulletEnabled val="1"/>
        </dgm:presLayoutVars>
      </dgm:prSet>
      <dgm:spPr/>
    </dgm:pt>
    <dgm:pt modelId="{05C6CA34-2106-44EB-B1A0-78D2521DDEC4}" type="pres">
      <dgm:prSet presAssocID="{ED880E9D-07AD-4AAD-AF6F-A4FE823E1E39}" presName="childText2" presStyleLbl="solidAlignAcc1" presStyleIdx="1" presStyleCnt="3" custScaleX="101913" custScaleY="82091" custLinFactNeighborY="-9152">
        <dgm:presLayoutVars>
          <dgm:chMax val="0"/>
          <dgm:chPref val="0"/>
          <dgm:bulletEnabled val="1"/>
        </dgm:presLayoutVars>
      </dgm:prSet>
      <dgm:spPr/>
    </dgm:pt>
    <dgm:pt modelId="{14EFE821-53D7-41F0-9F99-8BE055CA29BC}" type="pres">
      <dgm:prSet presAssocID="{39CF85C0-4CEB-4D3F-8C3D-86FD3E86BD08}" presName="parentText3" presStyleLbl="node1" presStyleIdx="2" presStyleCnt="3" custScaleX="103297" custScaleY="127214" custLinFactNeighborX="489" custLinFactNeighborY="-4806">
        <dgm:presLayoutVars>
          <dgm:chMax/>
          <dgm:chPref val="3"/>
          <dgm:bulletEnabled val="1"/>
        </dgm:presLayoutVars>
      </dgm:prSet>
      <dgm:spPr/>
    </dgm:pt>
    <dgm:pt modelId="{853707BC-8925-458A-9311-6800E1D18D04}" type="pres">
      <dgm:prSet presAssocID="{39CF85C0-4CEB-4D3F-8C3D-86FD3E86BD08}" presName="childText3" presStyleLbl="solidAlignAcc1" presStyleIdx="2" presStyleCnt="3" custScaleY="82091" custLinFactNeighborX="-1137" custLinFactNeighborY="-9284">
        <dgm:presLayoutVars>
          <dgm:chMax val="0"/>
          <dgm:chPref val="0"/>
          <dgm:bulletEnabled val="1"/>
        </dgm:presLayoutVars>
      </dgm:prSet>
      <dgm:spPr/>
    </dgm:pt>
  </dgm:ptLst>
  <dgm:cxnLst>
    <dgm:cxn modelId="{6848A909-7051-4946-A98E-1243985DEE96}" type="presOf" srcId="{ED880E9D-07AD-4AAD-AF6F-A4FE823E1E39}" destId="{772CB1B3-45AB-41FB-B2C1-E477BABCB29A}" srcOrd="0" destOrd="0" presId="urn:microsoft.com/office/officeart/2009/3/layout/IncreasingArrowsProcess"/>
    <dgm:cxn modelId="{2882CC46-9C39-41D5-B876-F9EEBC2811B3}" srcId="{39CF85C0-4CEB-4D3F-8C3D-86FD3E86BD08}" destId="{BAC221A6-EEBF-4D70-964A-6E9BAC528D2C}" srcOrd="0" destOrd="0" parTransId="{BBE277B1-60B2-4A82-8EE4-1A0BE29C3675}" sibTransId="{FD8A8210-B54C-4083-A5CF-531C5EAA584B}"/>
    <dgm:cxn modelId="{E833AD70-2E9C-4B2C-B6EC-8A65F26331C5}" type="presOf" srcId="{06D6EB47-72A4-4F65-9EFE-D87979AB2301}" destId="{2732A243-4D23-42EF-BFD2-10BB0F431917}" srcOrd="0" destOrd="0" presId="urn:microsoft.com/office/officeart/2009/3/layout/IncreasingArrowsProcess"/>
    <dgm:cxn modelId="{E2870852-129C-474D-A30A-7F1640B1C9D0}" type="presOf" srcId="{BAC221A6-EEBF-4D70-964A-6E9BAC528D2C}" destId="{853707BC-8925-458A-9311-6800E1D18D04}" srcOrd="0" destOrd="0" presId="urn:microsoft.com/office/officeart/2009/3/layout/IncreasingArrowsProcess"/>
    <dgm:cxn modelId="{83852D77-2412-4714-8E4B-655FFDA01289}" type="presOf" srcId="{69FD4F53-B1EB-4E71-A731-4FB1B18F481C}" destId="{065B49D6-C191-4D45-97E4-BAE3319B161F}" srcOrd="0" destOrd="0" presId="urn:microsoft.com/office/officeart/2009/3/layout/IncreasingArrowsProcess"/>
    <dgm:cxn modelId="{0EB4CC77-F61B-421A-9E63-F056B37296A0}" srcId="{06D6EB47-72A4-4F65-9EFE-D87979AB2301}" destId="{ED880E9D-07AD-4AAD-AF6F-A4FE823E1E39}" srcOrd="1" destOrd="0" parTransId="{DAE37BBC-B427-4F74-BB36-9D703DFD4A84}" sibTransId="{BA7DCE12-8365-4F25-9835-A6312E3B2497}"/>
    <dgm:cxn modelId="{78A8887E-5F42-4855-94A8-57EA51F56024}" type="presOf" srcId="{110EA597-E063-48B0-A4C5-BF0FFF57769B}" destId="{1C51D065-609C-4CF8-A8AB-5E7FA6E63B4B}" srcOrd="0" destOrd="0" presId="urn:microsoft.com/office/officeart/2009/3/layout/IncreasingArrowsProcess"/>
    <dgm:cxn modelId="{2F6AB085-71D6-4D41-859B-28AC92B96F97}" type="presOf" srcId="{39CF85C0-4CEB-4D3F-8C3D-86FD3E86BD08}" destId="{14EFE821-53D7-41F0-9F99-8BE055CA29BC}" srcOrd="0" destOrd="0" presId="urn:microsoft.com/office/officeart/2009/3/layout/IncreasingArrowsProcess"/>
    <dgm:cxn modelId="{03E02286-6CA4-4225-85E2-68945CE7B8AF}" srcId="{ED880E9D-07AD-4AAD-AF6F-A4FE823E1E39}" destId="{E80B576D-A225-4412-A1E5-3A85A8C0E9B4}" srcOrd="0" destOrd="0" parTransId="{BE8965D6-75C1-4000-8969-3C3E41B64FC5}" sibTransId="{A8C5E465-5CAA-4065-8823-CE1A24A4E94F}"/>
    <dgm:cxn modelId="{02CCD097-2731-4162-9A9E-08466B027CB9}" type="presOf" srcId="{E80B576D-A225-4412-A1E5-3A85A8C0E9B4}" destId="{05C6CA34-2106-44EB-B1A0-78D2521DDEC4}" srcOrd="0" destOrd="0" presId="urn:microsoft.com/office/officeart/2009/3/layout/IncreasingArrowsProcess"/>
    <dgm:cxn modelId="{E750B3A8-336B-4677-8957-A37D4A202DE0}" srcId="{06D6EB47-72A4-4F65-9EFE-D87979AB2301}" destId="{39CF85C0-4CEB-4D3F-8C3D-86FD3E86BD08}" srcOrd="2" destOrd="0" parTransId="{1C30A231-28C4-45A5-BBBB-0B3146FC9FF9}" sibTransId="{7AA6254C-FD9D-498B-B120-05FF7FB114E3}"/>
    <dgm:cxn modelId="{D6E00DCB-A82E-4FFE-98DB-21246280AE73}" srcId="{06D6EB47-72A4-4F65-9EFE-D87979AB2301}" destId="{69FD4F53-B1EB-4E71-A731-4FB1B18F481C}" srcOrd="0" destOrd="0" parTransId="{CD530276-272E-4806-8A49-33667E6D0B06}" sibTransId="{50C1C3CC-866C-4783-97C6-0BFCC563B2C7}"/>
    <dgm:cxn modelId="{9A5681D2-129B-4795-BC75-6278CD350065}" srcId="{69FD4F53-B1EB-4E71-A731-4FB1B18F481C}" destId="{110EA597-E063-48B0-A4C5-BF0FFF57769B}" srcOrd="0" destOrd="0" parTransId="{16C631E9-C385-48C9-9EDD-3334076E61D2}" sibTransId="{3C8F4B77-A2AF-460C-BACB-04D2DF28EE0B}"/>
    <dgm:cxn modelId="{544C0F47-35EE-4C27-90B6-CBB0FB422AF8}" type="presParOf" srcId="{2732A243-4D23-42EF-BFD2-10BB0F431917}" destId="{065B49D6-C191-4D45-97E4-BAE3319B161F}" srcOrd="0" destOrd="0" presId="urn:microsoft.com/office/officeart/2009/3/layout/IncreasingArrowsProcess"/>
    <dgm:cxn modelId="{240D26FB-41F9-40D2-B973-3216226C70A5}" type="presParOf" srcId="{2732A243-4D23-42EF-BFD2-10BB0F431917}" destId="{1C51D065-609C-4CF8-A8AB-5E7FA6E63B4B}" srcOrd="1" destOrd="0" presId="urn:microsoft.com/office/officeart/2009/3/layout/IncreasingArrowsProcess"/>
    <dgm:cxn modelId="{9F53FBCC-D2BE-4190-99C0-8BF965721B0D}" type="presParOf" srcId="{2732A243-4D23-42EF-BFD2-10BB0F431917}" destId="{772CB1B3-45AB-41FB-B2C1-E477BABCB29A}" srcOrd="2" destOrd="0" presId="urn:microsoft.com/office/officeart/2009/3/layout/IncreasingArrowsProcess"/>
    <dgm:cxn modelId="{8673A6DA-61EF-4BF1-9781-0A303E7B6D4A}" type="presParOf" srcId="{2732A243-4D23-42EF-BFD2-10BB0F431917}" destId="{05C6CA34-2106-44EB-B1A0-78D2521DDEC4}" srcOrd="3" destOrd="0" presId="urn:microsoft.com/office/officeart/2009/3/layout/IncreasingArrowsProcess"/>
    <dgm:cxn modelId="{9A9CBA4D-D6EA-4A02-8A81-FE11A6599FDC}" type="presParOf" srcId="{2732A243-4D23-42EF-BFD2-10BB0F431917}" destId="{14EFE821-53D7-41F0-9F99-8BE055CA29BC}" srcOrd="4" destOrd="0" presId="urn:microsoft.com/office/officeart/2009/3/layout/IncreasingArrowsProcess"/>
    <dgm:cxn modelId="{CCF59C0F-5BA1-4D9B-B6EE-91E1E8A1EC94}" type="presParOf" srcId="{2732A243-4D23-42EF-BFD2-10BB0F431917}" destId="{853707BC-8925-458A-9311-6800E1D18D04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F0D87D-D671-4870-8945-5A7B708F56B3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8A940A3-9241-4A92-AFA9-EE2257C2A987}">
      <dgm:prSet phldrT="[Texto]"/>
      <dgm:spPr/>
      <dgm:t>
        <a:bodyPr/>
        <a:lstStyle/>
        <a:p>
          <a:r>
            <a:rPr lang="pt-BR" dirty="0"/>
            <a:t>Município</a:t>
          </a:r>
        </a:p>
      </dgm:t>
    </dgm:pt>
    <dgm:pt modelId="{C0F67872-39DD-4813-8EB8-EEF56E0877D2}" type="parTrans" cxnId="{4971E563-35D8-4258-B830-C7323184F478}">
      <dgm:prSet/>
      <dgm:spPr/>
      <dgm:t>
        <a:bodyPr/>
        <a:lstStyle/>
        <a:p>
          <a:endParaRPr lang="pt-BR"/>
        </a:p>
      </dgm:t>
    </dgm:pt>
    <dgm:pt modelId="{E8C5A76D-59CE-49E0-A30C-06B5FFA059C7}" type="sibTrans" cxnId="{4971E563-35D8-4258-B830-C7323184F478}">
      <dgm:prSet/>
      <dgm:spPr/>
      <dgm:t>
        <a:bodyPr/>
        <a:lstStyle/>
        <a:p>
          <a:endParaRPr lang="pt-BR"/>
        </a:p>
      </dgm:t>
    </dgm:pt>
    <dgm:pt modelId="{98B67FBF-B246-47C8-81BE-09AD83C460F5}">
      <dgm:prSet phldrT="[Texto]"/>
      <dgm:spPr/>
      <dgm:t>
        <a:bodyPr/>
        <a:lstStyle/>
        <a:p>
          <a:r>
            <a:rPr lang="pt-BR" dirty="0"/>
            <a:t>PPA</a:t>
          </a:r>
        </a:p>
      </dgm:t>
    </dgm:pt>
    <dgm:pt modelId="{A83F914E-4F7F-4D1A-9AD9-C1860BA97D8E}" type="parTrans" cxnId="{A87B6AD6-CE3E-4C4B-82DE-FDA03B5ED8E1}">
      <dgm:prSet/>
      <dgm:spPr/>
      <dgm:t>
        <a:bodyPr/>
        <a:lstStyle/>
        <a:p>
          <a:endParaRPr lang="pt-BR"/>
        </a:p>
      </dgm:t>
    </dgm:pt>
    <dgm:pt modelId="{1BC9F0EE-4935-45F1-B0EA-ECBA1677E39A}" type="sibTrans" cxnId="{A87B6AD6-CE3E-4C4B-82DE-FDA03B5ED8E1}">
      <dgm:prSet/>
      <dgm:spPr/>
      <dgm:t>
        <a:bodyPr/>
        <a:lstStyle/>
        <a:p>
          <a:endParaRPr lang="pt-BR"/>
        </a:p>
      </dgm:t>
    </dgm:pt>
    <dgm:pt modelId="{CD5F4BFD-17EF-41BD-828F-047D28C32F2F}">
      <dgm:prSet phldrT="[Texto]"/>
      <dgm:spPr/>
      <dgm:t>
        <a:bodyPr/>
        <a:lstStyle/>
        <a:p>
          <a:r>
            <a:rPr lang="pt-BR" dirty="0"/>
            <a:t>LDO</a:t>
          </a:r>
        </a:p>
      </dgm:t>
    </dgm:pt>
    <dgm:pt modelId="{0EC56B99-EBD9-4189-8DA3-2B26A9C7A56E}" type="parTrans" cxnId="{98AAC6CA-BBE7-4F74-AC4C-7718FE5F32CB}">
      <dgm:prSet/>
      <dgm:spPr/>
      <dgm:t>
        <a:bodyPr/>
        <a:lstStyle/>
        <a:p>
          <a:endParaRPr lang="pt-BR"/>
        </a:p>
      </dgm:t>
    </dgm:pt>
    <dgm:pt modelId="{84CBBF14-0D1D-41A3-9EF9-155162A338AA}" type="sibTrans" cxnId="{98AAC6CA-BBE7-4F74-AC4C-7718FE5F32CB}">
      <dgm:prSet/>
      <dgm:spPr/>
      <dgm:t>
        <a:bodyPr/>
        <a:lstStyle/>
        <a:p>
          <a:endParaRPr lang="pt-BR"/>
        </a:p>
      </dgm:t>
    </dgm:pt>
    <dgm:pt modelId="{7F9487B5-37C0-4AEC-989B-EC6F92AEBD50}">
      <dgm:prSet phldrT="[Texto]"/>
      <dgm:spPr/>
      <dgm:t>
        <a:bodyPr/>
        <a:lstStyle/>
        <a:p>
          <a:r>
            <a:rPr lang="pt-BR" dirty="0"/>
            <a:t>LOA</a:t>
          </a:r>
        </a:p>
      </dgm:t>
    </dgm:pt>
    <dgm:pt modelId="{D0DE4543-B301-44B5-8310-5A833B1F2B73}" type="parTrans" cxnId="{188EFE91-D776-475C-B28E-D6F3B6621FE0}">
      <dgm:prSet/>
      <dgm:spPr/>
      <dgm:t>
        <a:bodyPr/>
        <a:lstStyle/>
        <a:p>
          <a:endParaRPr lang="pt-BR"/>
        </a:p>
      </dgm:t>
    </dgm:pt>
    <dgm:pt modelId="{99226A0F-E201-4F29-A8B6-3AB07B3A5B1E}" type="sibTrans" cxnId="{188EFE91-D776-475C-B28E-D6F3B6621FE0}">
      <dgm:prSet/>
      <dgm:spPr/>
      <dgm:t>
        <a:bodyPr/>
        <a:lstStyle/>
        <a:p>
          <a:endParaRPr lang="pt-BR"/>
        </a:p>
      </dgm:t>
    </dgm:pt>
    <dgm:pt modelId="{3781F67B-5273-45C9-AF0B-26AA973B31B3}" type="pres">
      <dgm:prSet presAssocID="{12F0D87D-D671-4870-8945-5A7B708F56B3}" presName="Name0" presStyleCnt="0">
        <dgm:presLayoutVars>
          <dgm:chMax val="7"/>
          <dgm:resizeHandles val="exact"/>
        </dgm:presLayoutVars>
      </dgm:prSet>
      <dgm:spPr/>
    </dgm:pt>
    <dgm:pt modelId="{6B43AE26-102F-4925-BDB5-53C71997A789}" type="pres">
      <dgm:prSet presAssocID="{12F0D87D-D671-4870-8945-5A7B708F56B3}" presName="comp1" presStyleCnt="0"/>
      <dgm:spPr/>
    </dgm:pt>
    <dgm:pt modelId="{8C32ADB4-492E-4336-B1F9-15FA045DC465}" type="pres">
      <dgm:prSet presAssocID="{12F0D87D-D671-4870-8945-5A7B708F56B3}" presName="circle1" presStyleLbl="node1" presStyleIdx="0" presStyleCnt="4"/>
      <dgm:spPr/>
    </dgm:pt>
    <dgm:pt modelId="{94B34A26-84ED-489C-A397-A181546DDBAE}" type="pres">
      <dgm:prSet presAssocID="{12F0D87D-D671-4870-8945-5A7B708F56B3}" presName="c1text" presStyleLbl="node1" presStyleIdx="0" presStyleCnt="4">
        <dgm:presLayoutVars>
          <dgm:bulletEnabled val="1"/>
        </dgm:presLayoutVars>
      </dgm:prSet>
      <dgm:spPr/>
    </dgm:pt>
    <dgm:pt modelId="{3E624CEA-BF0D-45B2-89D1-935E006B5DD8}" type="pres">
      <dgm:prSet presAssocID="{12F0D87D-D671-4870-8945-5A7B708F56B3}" presName="comp2" presStyleCnt="0"/>
      <dgm:spPr/>
    </dgm:pt>
    <dgm:pt modelId="{35BB1467-3DAF-4CAB-9BD0-9855703E3B97}" type="pres">
      <dgm:prSet presAssocID="{12F0D87D-D671-4870-8945-5A7B708F56B3}" presName="circle2" presStyleLbl="node1" presStyleIdx="1" presStyleCnt="4"/>
      <dgm:spPr/>
    </dgm:pt>
    <dgm:pt modelId="{0E38724C-1F87-43E9-ABCB-5CB959D735F2}" type="pres">
      <dgm:prSet presAssocID="{12F0D87D-D671-4870-8945-5A7B708F56B3}" presName="c2text" presStyleLbl="node1" presStyleIdx="1" presStyleCnt="4">
        <dgm:presLayoutVars>
          <dgm:bulletEnabled val="1"/>
        </dgm:presLayoutVars>
      </dgm:prSet>
      <dgm:spPr/>
    </dgm:pt>
    <dgm:pt modelId="{7A4B258F-A736-4A5C-BA44-1EAE01698502}" type="pres">
      <dgm:prSet presAssocID="{12F0D87D-D671-4870-8945-5A7B708F56B3}" presName="comp3" presStyleCnt="0"/>
      <dgm:spPr/>
    </dgm:pt>
    <dgm:pt modelId="{0883C953-BFB7-4955-A169-A8FA6615AB9C}" type="pres">
      <dgm:prSet presAssocID="{12F0D87D-D671-4870-8945-5A7B708F56B3}" presName="circle3" presStyleLbl="node1" presStyleIdx="2" presStyleCnt="4"/>
      <dgm:spPr/>
    </dgm:pt>
    <dgm:pt modelId="{8250B110-4899-4DCA-9DE3-BA480B530D14}" type="pres">
      <dgm:prSet presAssocID="{12F0D87D-D671-4870-8945-5A7B708F56B3}" presName="c3text" presStyleLbl="node1" presStyleIdx="2" presStyleCnt="4">
        <dgm:presLayoutVars>
          <dgm:bulletEnabled val="1"/>
        </dgm:presLayoutVars>
      </dgm:prSet>
      <dgm:spPr/>
    </dgm:pt>
    <dgm:pt modelId="{4AFE1CB2-8E8E-4D8B-A6F4-62D9D521BD61}" type="pres">
      <dgm:prSet presAssocID="{12F0D87D-D671-4870-8945-5A7B708F56B3}" presName="comp4" presStyleCnt="0"/>
      <dgm:spPr/>
    </dgm:pt>
    <dgm:pt modelId="{7C1A4EF3-052F-4919-A816-CE9DB1E2947A}" type="pres">
      <dgm:prSet presAssocID="{12F0D87D-D671-4870-8945-5A7B708F56B3}" presName="circle4" presStyleLbl="node1" presStyleIdx="3" presStyleCnt="4"/>
      <dgm:spPr/>
    </dgm:pt>
    <dgm:pt modelId="{3E7958F2-BB77-439D-8EC0-5F5A1C2DCB70}" type="pres">
      <dgm:prSet presAssocID="{12F0D87D-D671-4870-8945-5A7B708F56B3}" presName="c4text" presStyleLbl="node1" presStyleIdx="3" presStyleCnt="4">
        <dgm:presLayoutVars>
          <dgm:bulletEnabled val="1"/>
        </dgm:presLayoutVars>
      </dgm:prSet>
      <dgm:spPr/>
    </dgm:pt>
  </dgm:ptLst>
  <dgm:cxnLst>
    <dgm:cxn modelId="{01D6AB0E-59EC-47F1-9EA4-82993B243BAA}" type="presOf" srcId="{12F0D87D-D671-4870-8945-5A7B708F56B3}" destId="{3781F67B-5273-45C9-AF0B-26AA973B31B3}" srcOrd="0" destOrd="0" presId="urn:microsoft.com/office/officeart/2005/8/layout/venn2"/>
    <dgm:cxn modelId="{299B2B5F-5941-422E-878C-BC713BB86926}" type="presOf" srcId="{CD5F4BFD-17EF-41BD-828F-047D28C32F2F}" destId="{0883C953-BFB7-4955-A169-A8FA6615AB9C}" srcOrd="0" destOrd="0" presId="urn:microsoft.com/office/officeart/2005/8/layout/venn2"/>
    <dgm:cxn modelId="{4971E563-35D8-4258-B830-C7323184F478}" srcId="{12F0D87D-D671-4870-8945-5A7B708F56B3}" destId="{48A940A3-9241-4A92-AFA9-EE2257C2A987}" srcOrd="0" destOrd="0" parTransId="{C0F67872-39DD-4813-8EB8-EEF56E0877D2}" sibTransId="{E8C5A76D-59CE-49E0-A30C-06B5FFA059C7}"/>
    <dgm:cxn modelId="{9CA3AB65-40E4-444D-86D3-D1166ADD6339}" type="presOf" srcId="{98B67FBF-B246-47C8-81BE-09AD83C460F5}" destId="{35BB1467-3DAF-4CAB-9BD0-9855703E3B97}" srcOrd="0" destOrd="0" presId="urn:microsoft.com/office/officeart/2005/8/layout/venn2"/>
    <dgm:cxn modelId="{BC1FE772-2477-413F-A063-E129A2152D59}" type="presOf" srcId="{CD5F4BFD-17EF-41BD-828F-047D28C32F2F}" destId="{8250B110-4899-4DCA-9DE3-BA480B530D14}" srcOrd="1" destOrd="0" presId="urn:microsoft.com/office/officeart/2005/8/layout/venn2"/>
    <dgm:cxn modelId="{2E2B0D89-6988-4368-90DA-832B71905570}" type="presOf" srcId="{7F9487B5-37C0-4AEC-989B-EC6F92AEBD50}" destId="{7C1A4EF3-052F-4919-A816-CE9DB1E2947A}" srcOrd="0" destOrd="0" presId="urn:microsoft.com/office/officeart/2005/8/layout/venn2"/>
    <dgm:cxn modelId="{188EFE91-D776-475C-B28E-D6F3B6621FE0}" srcId="{12F0D87D-D671-4870-8945-5A7B708F56B3}" destId="{7F9487B5-37C0-4AEC-989B-EC6F92AEBD50}" srcOrd="3" destOrd="0" parTransId="{D0DE4543-B301-44B5-8310-5A833B1F2B73}" sibTransId="{99226A0F-E201-4F29-A8B6-3AB07B3A5B1E}"/>
    <dgm:cxn modelId="{A81496A3-C765-4269-AA42-697BFCA0A505}" type="presOf" srcId="{48A940A3-9241-4A92-AFA9-EE2257C2A987}" destId="{8C32ADB4-492E-4336-B1F9-15FA045DC465}" srcOrd="0" destOrd="0" presId="urn:microsoft.com/office/officeart/2005/8/layout/venn2"/>
    <dgm:cxn modelId="{3CD28DB0-DBAB-4726-B758-56DDB6AD75EC}" type="presOf" srcId="{7F9487B5-37C0-4AEC-989B-EC6F92AEBD50}" destId="{3E7958F2-BB77-439D-8EC0-5F5A1C2DCB70}" srcOrd="1" destOrd="0" presId="urn:microsoft.com/office/officeart/2005/8/layout/venn2"/>
    <dgm:cxn modelId="{1B1BBAB5-7DB9-4253-AA3E-65FECBD77B44}" type="presOf" srcId="{48A940A3-9241-4A92-AFA9-EE2257C2A987}" destId="{94B34A26-84ED-489C-A397-A181546DDBAE}" srcOrd="1" destOrd="0" presId="urn:microsoft.com/office/officeart/2005/8/layout/venn2"/>
    <dgm:cxn modelId="{98AAC6CA-BBE7-4F74-AC4C-7718FE5F32CB}" srcId="{12F0D87D-D671-4870-8945-5A7B708F56B3}" destId="{CD5F4BFD-17EF-41BD-828F-047D28C32F2F}" srcOrd="2" destOrd="0" parTransId="{0EC56B99-EBD9-4189-8DA3-2B26A9C7A56E}" sibTransId="{84CBBF14-0D1D-41A3-9EF9-155162A338AA}"/>
    <dgm:cxn modelId="{A87B6AD6-CE3E-4C4B-82DE-FDA03B5ED8E1}" srcId="{12F0D87D-D671-4870-8945-5A7B708F56B3}" destId="{98B67FBF-B246-47C8-81BE-09AD83C460F5}" srcOrd="1" destOrd="0" parTransId="{A83F914E-4F7F-4D1A-9AD9-C1860BA97D8E}" sibTransId="{1BC9F0EE-4935-45F1-B0EA-ECBA1677E39A}"/>
    <dgm:cxn modelId="{ECEA02FB-3322-490F-A41F-2A7B9D345F05}" type="presOf" srcId="{98B67FBF-B246-47C8-81BE-09AD83C460F5}" destId="{0E38724C-1F87-43E9-ABCB-5CB959D735F2}" srcOrd="1" destOrd="0" presId="urn:microsoft.com/office/officeart/2005/8/layout/venn2"/>
    <dgm:cxn modelId="{3F8A5297-1446-4D1E-91A3-CF55122E39C1}" type="presParOf" srcId="{3781F67B-5273-45C9-AF0B-26AA973B31B3}" destId="{6B43AE26-102F-4925-BDB5-53C71997A789}" srcOrd="0" destOrd="0" presId="urn:microsoft.com/office/officeart/2005/8/layout/venn2"/>
    <dgm:cxn modelId="{1B18D23B-8D80-4CE1-99E0-433620741507}" type="presParOf" srcId="{6B43AE26-102F-4925-BDB5-53C71997A789}" destId="{8C32ADB4-492E-4336-B1F9-15FA045DC465}" srcOrd="0" destOrd="0" presId="urn:microsoft.com/office/officeart/2005/8/layout/venn2"/>
    <dgm:cxn modelId="{CE092B60-6FEC-4B77-9436-E060EB855AAD}" type="presParOf" srcId="{6B43AE26-102F-4925-BDB5-53C71997A789}" destId="{94B34A26-84ED-489C-A397-A181546DDBAE}" srcOrd="1" destOrd="0" presId="urn:microsoft.com/office/officeart/2005/8/layout/venn2"/>
    <dgm:cxn modelId="{6E51D035-E544-4A76-9A2B-D203F4A38935}" type="presParOf" srcId="{3781F67B-5273-45C9-AF0B-26AA973B31B3}" destId="{3E624CEA-BF0D-45B2-89D1-935E006B5DD8}" srcOrd="1" destOrd="0" presId="urn:microsoft.com/office/officeart/2005/8/layout/venn2"/>
    <dgm:cxn modelId="{31957478-78CA-4BDF-8746-665652AAFBC5}" type="presParOf" srcId="{3E624CEA-BF0D-45B2-89D1-935E006B5DD8}" destId="{35BB1467-3DAF-4CAB-9BD0-9855703E3B97}" srcOrd="0" destOrd="0" presId="urn:microsoft.com/office/officeart/2005/8/layout/venn2"/>
    <dgm:cxn modelId="{185646C8-3BC8-4505-8300-8372B38D4C49}" type="presParOf" srcId="{3E624CEA-BF0D-45B2-89D1-935E006B5DD8}" destId="{0E38724C-1F87-43E9-ABCB-5CB959D735F2}" srcOrd="1" destOrd="0" presId="urn:microsoft.com/office/officeart/2005/8/layout/venn2"/>
    <dgm:cxn modelId="{D12F9CDD-382C-4CDE-905E-D94B0DE445CD}" type="presParOf" srcId="{3781F67B-5273-45C9-AF0B-26AA973B31B3}" destId="{7A4B258F-A736-4A5C-BA44-1EAE01698502}" srcOrd="2" destOrd="0" presId="urn:microsoft.com/office/officeart/2005/8/layout/venn2"/>
    <dgm:cxn modelId="{C115BB4A-BE6D-41FB-88B0-936A1C73AD54}" type="presParOf" srcId="{7A4B258F-A736-4A5C-BA44-1EAE01698502}" destId="{0883C953-BFB7-4955-A169-A8FA6615AB9C}" srcOrd="0" destOrd="0" presId="urn:microsoft.com/office/officeart/2005/8/layout/venn2"/>
    <dgm:cxn modelId="{5B9BEEB3-D03A-4B0B-9FDB-211F1AC0D16E}" type="presParOf" srcId="{7A4B258F-A736-4A5C-BA44-1EAE01698502}" destId="{8250B110-4899-4DCA-9DE3-BA480B530D14}" srcOrd="1" destOrd="0" presId="urn:microsoft.com/office/officeart/2005/8/layout/venn2"/>
    <dgm:cxn modelId="{90A471E6-F364-4AA9-A0CC-4FCA301599C4}" type="presParOf" srcId="{3781F67B-5273-45C9-AF0B-26AA973B31B3}" destId="{4AFE1CB2-8E8E-4D8B-A6F4-62D9D521BD61}" srcOrd="3" destOrd="0" presId="urn:microsoft.com/office/officeart/2005/8/layout/venn2"/>
    <dgm:cxn modelId="{F511D313-9FAD-4AE8-A57F-4667AF6F4C38}" type="presParOf" srcId="{4AFE1CB2-8E8E-4D8B-A6F4-62D9D521BD61}" destId="{7C1A4EF3-052F-4919-A816-CE9DB1E2947A}" srcOrd="0" destOrd="0" presId="urn:microsoft.com/office/officeart/2005/8/layout/venn2"/>
    <dgm:cxn modelId="{8D7A2FEE-DA56-457A-83C3-53FACC86FE54}" type="presParOf" srcId="{4AFE1CB2-8E8E-4D8B-A6F4-62D9D521BD61}" destId="{3E7958F2-BB77-439D-8EC0-5F5A1C2DCB7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8C9B5-FE54-4642-9359-31D984F4A23E}">
      <dsp:nvSpPr>
        <dsp:cNvPr id="0" name=""/>
        <dsp:cNvSpPr/>
      </dsp:nvSpPr>
      <dsp:spPr>
        <a:xfrm>
          <a:off x="2230207" y="942841"/>
          <a:ext cx="1949527" cy="1512093"/>
        </a:xfrm>
        <a:prstGeom prst="ellipse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Receita Pública</a:t>
          </a:r>
        </a:p>
      </dsp:txBody>
      <dsp:txXfrm>
        <a:off x="2515709" y="1164282"/>
        <a:ext cx="1378523" cy="1069211"/>
      </dsp:txXfrm>
    </dsp:sp>
    <dsp:sp modelId="{036A74EB-E6E6-406A-8F62-6CEA364B009B}">
      <dsp:nvSpPr>
        <dsp:cNvPr id="0" name=""/>
        <dsp:cNvSpPr/>
      </dsp:nvSpPr>
      <dsp:spPr>
        <a:xfrm rot="20443908">
          <a:off x="4069075" y="1226743"/>
          <a:ext cx="877271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877271" y="1674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/>
        </a:p>
      </dsp:txBody>
      <dsp:txXfrm>
        <a:off x="4485779" y="1221554"/>
        <a:ext cx="43863" cy="43863"/>
      </dsp:txXfrm>
    </dsp:sp>
    <dsp:sp modelId="{2B4EFD86-818E-43FA-9BF1-CE844506D3AC}">
      <dsp:nvSpPr>
        <dsp:cNvPr id="0" name=""/>
        <dsp:cNvSpPr/>
      </dsp:nvSpPr>
      <dsp:spPr>
        <a:xfrm>
          <a:off x="4802309" y="0"/>
          <a:ext cx="2199582" cy="1512093"/>
        </a:xfrm>
        <a:prstGeom prst="ellipse">
          <a:avLst/>
        </a:prstGeom>
        <a:solidFill>
          <a:schemeClr val="tx2">
            <a:lumMod val="25000"/>
            <a:lumOff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Legalidade</a:t>
          </a:r>
        </a:p>
      </dsp:txBody>
      <dsp:txXfrm>
        <a:off x="5124430" y="221441"/>
        <a:ext cx="1555340" cy="1069211"/>
      </dsp:txXfrm>
    </dsp:sp>
    <dsp:sp modelId="{172B37C9-FCF7-4D59-BCF4-B01383DA0ED1}">
      <dsp:nvSpPr>
        <dsp:cNvPr id="0" name=""/>
        <dsp:cNvSpPr/>
      </dsp:nvSpPr>
      <dsp:spPr>
        <a:xfrm rot="2205895">
          <a:off x="3838994" y="2411307"/>
          <a:ext cx="683825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683825" y="1674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/>
        </a:p>
      </dsp:txBody>
      <dsp:txXfrm>
        <a:off x="4163811" y="2410954"/>
        <a:ext cx="34191" cy="34191"/>
      </dsp:txXfrm>
    </dsp:sp>
    <dsp:sp modelId="{7F697DC0-535E-4DC4-BD1D-A19D7EEA1A3A}">
      <dsp:nvSpPr>
        <dsp:cNvPr id="0" name=""/>
        <dsp:cNvSpPr/>
      </dsp:nvSpPr>
      <dsp:spPr>
        <a:xfrm>
          <a:off x="4064005" y="2444393"/>
          <a:ext cx="2301391" cy="1512093"/>
        </a:xfrm>
        <a:prstGeom prst="ellipse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Transparência</a:t>
          </a:r>
        </a:p>
      </dsp:txBody>
      <dsp:txXfrm>
        <a:off x="4401036" y="2665834"/>
        <a:ext cx="1627329" cy="1069211"/>
      </dsp:txXfrm>
    </dsp:sp>
    <dsp:sp modelId="{C89D7B99-9C44-457F-A2A1-6EB6ADE23910}">
      <dsp:nvSpPr>
        <dsp:cNvPr id="0" name=""/>
        <dsp:cNvSpPr/>
      </dsp:nvSpPr>
      <dsp:spPr>
        <a:xfrm rot="9592008">
          <a:off x="1985609" y="2065244"/>
          <a:ext cx="348737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348737" y="1674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/>
        </a:p>
      </dsp:txBody>
      <dsp:txXfrm rot="10800000">
        <a:off x="2151259" y="2073269"/>
        <a:ext cx="17436" cy="17436"/>
      </dsp:txXfrm>
    </dsp:sp>
    <dsp:sp modelId="{CA61E1E2-5B7C-4C15-B840-7E6342729963}">
      <dsp:nvSpPr>
        <dsp:cNvPr id="0" name=""/>
        <dsp:cNvSpPr/>
      </dsp:nvSpPr>
      <dsp:spPr>
        <a:xfrm>
          <a:off x="0" y="1730595"/>
          <a:ext cx="2112379" cy="1512093"/>
        </a:xfrm>
        <a:prstGeom prst="ellipse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Eficiência</a:t>
          </a:r>
        </a:p>
      </dsp:txBody>
      <dsp:txXfrm>
        <a:off x="309351" y="1952036"/>
        <a:ext cx="1493677" cy="10692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B49D6-C191-4D45-97E4-BAE3319B161F}">
      <dsp:nvSpPr>
        <dsp:cNvPr id="0" name=""/>
        <dsp:cNvSpPr/>
      </dsp:nvSpPr>
      <dsp:spPr>
        <a:xfrm>
          <a:off x="0" y="759050"/>
          <a:ext cx="3283039" cy="141268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6836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Planejamento</a:t>
          </a:r>
        </a:p>
      </dsp:txBody>
      <dsp:txXfrm>
        <a:off x="0" y="1112220"/>
        <a:ext cx="2929869" cy="706341"/>
      </dsp:txXfrm>
    </dsp:sp>
    <dsp:sp modelId="{1C51D065-609C-4CF8-A8AB-5E7FA6E63B4B}">
      <dsp:nvSpPr>
        <dsp:cNvPr id="0" name=""/>
        <dsp:cNvSpPr/>
      </dsp:nvSpPr>
      <dsp:spPr>
        <a:xfrm>
          <a:off x="5735" y="1808297"/>
          <a:ext cx="2457477" cy="18611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Identificação das fontes de receita no PPA, LDO e LOA.</a:t>
          </a:r>
        </a:p>
      </dsp:txBody>
      <dsp:txXfrm>
        <a:off x="5735" y="1808297"/>
        <a:ext cx="2457477" cy="1861152"/>
      </dsp:txXfrm>
    </dsp:sp>
    <dsp:sp modelId="{772CB1B3-45AB-41FB-B2C1-E477BABCB29A}">
      <dsp:nvSpPr>
        <dsp:cNvPr id="0" name=""/>
        <dsp:cNvSpPr/>
      </dsp:nvSpPr>
      <dsp:spPr>
        <a:xfrm>
          <a:off x="2442954" y="1126694"/>
          <a:ext cx="3190316" cy="144315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683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1200"/>
            </a:spcBef>
            <a:spcAft>
              <a:spcPts val="0"/>
            </a:spcAft>
            <a:buNone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Cobrança e Fiscalização</a:t>
          </a:r>
        </a:p>
      </dsp:txBody>
      <dsp:txXfrm>
        <a:off x="2442954" y="1487482"/>
        <a:ext cx="2829528" cy="721575"/>
      </dsp:txXfrm>
    </dsp:sp>
    <dsp:sp modelId="{05C6CA34-2106-44EB-B1A0-78D2521DDEC4}">
      <dsp:nvSpPr>
        <dsp:cNvPr id="0" name=""/>
        <dsp:cNvSpPr/>
      </dsp:nvSpPr>
      <dsp:spPr>
        <a:xfrm>
          <a:off x="2455160" y="2200604"/>
          <a:ext cx="2536602" cy="18611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Órgãos como secretarias de fazenda. </a:t>
          </a:r>
        </a:p>
      </dsp:txBody>
      <dsp:txXfrm>
        <a:off x="2455160" y="2200604"/>
        <a:ext cx="2536602" cy="1861152"/>
      </dsp:txXfrm>
    </dsp:sp>
    <dsp:sp modelId="{14EFE821-53D7-41F0-9F99-8BE055CA29BC}">
      <dsp:nvSpPr>
        <dsp:cNvPr id="0" name=""/>
        <dsp:cNvSpPr/>
      </dsp:nvSpPr>
      <dsp:spPr>
        <a:xfrm>
          <a:off x="4922535" y="1473107"/>
          <a:ext cx="3205464" cy="149720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683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Controle </a:t>
          </a:r>
        </a:p>
      </dsp:txBody>
      <dsp:txXfrm>
        <a:off x="4922535" y="1847409"/>
        <a:ext cx="2831162" cy="748603"/>
      </dsp:txXfrm>
    </dsp:sp>
    <dsp:sp modelId="{853707BC-8925-458A-9311-6800E1D18D04}">
      <dsp:nvSpPr>
        <dsp:cNvPr id="0" name=""/>
        <dsp:cNvSpPr/>
      </dsp:nvSpPr>
      <dsp:spPr>
        <a:xfrm>
          <a:off x="4939655" y="2590028"/>
          <a:ext cx="2488987" cy="18339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Auditorias verificam a conformidade e evitam desvios. </a:t>
          </a:r>
        </a:p>
      </dsp:txBody>
      <dsp:txXfrm>
        <a:off x="4939655" y="2590028"/>
        <a:ext cx="2488987" cy="18339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2ADB4-492E-4336-B1F9-15FA045DC465}">
      <dsp:nvSpPr>
        <dsp:cNvPr id="0" name=""/>
        <dsp:cNvSpPr/>
      </dsp:nvSpPr>
      <dsp:spPr>
        <a:xfrm>
          <a:off x="909031" y="0"/>
          <a:ext cx="2425045" cy="24250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Município</a:t>
          </a:r>
        </a:p>
      </dsp:txBody>
      <dsp:txXfrm>
        <a:off x="1782532" y="121252"/>
        <a:ext cx="678042" cy="363756"/>
      </dsp:txXfrm>
    </dsp:sp>
    <dsp:sp modelId="{35BB1467-3DAF-4CAB-9BD0-9855703E3B97}">
      <dsp:nvSpPr>
        <dsp:cNvPr id="0" name=""/>
        <dsp:cNvSpPr/>
      </dsp:nvSpPr>
      <dsp:spPr>
        <a:xfrm>
          <a:off x="1151536" y="485009"/>
          <a:ext cx="1940036" cy="19400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PPA</a:t>
          </a:r>
        </a:p>
      </dsp:txBody>
      <dsp:txXfrm>
        <a:off x="1782532" y="601411"/>
        <a:ext cx="678042" cy="349206"/>
      </dsp:txXfrm>
    </dsp:sp>
    <dsp:sp modelId="{0883C953-BFB7-4955-A169-A8FA6615AB9C}">
      <dsp:nvSpPr>
        <dsp:cNvPr id="0" name=""/>
        <dsp:cNvSpPr/>
      </dsp:nvSpPr>
      <dsp:spPr>
        <a:xfrm>
          <a:off x="1394040" y="970017"/>
          <a:ext cx="1455027" cy="14550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LDO</a:t>
          </a:r>
        </a:p>
      </dsp:txBody>
      <dsp:txXfrm>
        <a:off x="1782532" y="1079145"/>
        <a:ext cx="678042" cy="327381"/>
      </dsp:txXfrm>
    </dsp:sp>
    <dsp:sp modelId="{7C1A4EF3-052F-4919-A816-CE9DB1E2947A}">
      <dsp:nvSpPr>
        <dsp:cNvPr id="0" name=""/>
        <dsp:cNvSpPr/>
      </dsp:nvSpPr>
      <dsp:spPr>
        <a:xfrm>
          <a:off x="1636545" y="1455027"/>
          <a:ext cx="970018" cy="9700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LOA</a:t>
          </a:r>
        </a:p>
      </dsp:txBody>
      <dsp:txXfrm>
        <a:off x="1778600" y="1697531"/>
        <a:ext cx="685906" cy="485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D3259-2765-49F5-B782-F57FFD487934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C3825-5F1F-4F09-8B7C-12EFDC1D3E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03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098C0-7119-3E30-523A-F9EF7989A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A882EB5-B0D4-50E8-7BA9-FCD0C46093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9E004F0-579E-C887-56F5-3E2A7D8A9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205808E-E437-FFDE-B345-4CC6DE0169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C3825-5F1F-4F09-8B7C-12EFDC1D3E2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997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C3825-5F1F-4F09-8B7C-12EFDC1D3E2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447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C3825-5F1F-4F09-8B7C-12EFDC1D3E27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7379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C3825-5F1F-4F09-8B7C-12EFDC1D3E27}" type="slidenum">
              <a:rPr lang="pt-BR" smtClean="0"/>
              <a:t>101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514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C3825-5F1F-4F09-8B7C-12EFDC1D3E27}" type="slidenum">
              <a:rPr lang="pt-BR" smtClean="0"/>
              <a:t>110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87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826DDC-346F-96C8-D20D-6C73DE99E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1EB8C0-D81E-E202-5C45-015CC04B3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s-ES_tradnl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93848E-0808-9F3E-980E-076948993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C700-E5D7-4F94-B177-3DE1790D0EED}" type="datetimeFigureOut">
              <a:rPr lang="es-ES_tradnl" smtClean="0"/>
              <a:t>22/04/2025</a:t>
            </a:fld>
            <a:endParaRPr lang="es-ES_tradnl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1B279E6-D3D9-22C7-D487-78EAA786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6B0195C-AD95-2417-8F3F-EC3EF55F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26A6-86BF-4145-8EDD-8FD5CC67B1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4412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5AEE0A-917C-815A-3D5F-F35F47E02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s-ES_tradnl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1CD4375F-D51C-8FBA-A523-F5F936F77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_tradnl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B819C43-2C04-EC1C-D6E1-5D727B3DC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C700-E5D7-4F94-B177-3DE1790D0EED}" type="datetimeFigureOut">
              <a:rPr lang="es-ES_tradnl" smtClean="0"/>
              <a:t>22/04/2025</a:t>
            </a:fld>
            <a:endParaRPr lang="es-ES_tradnl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C0511A9-1B8C-794C-F79A-4A5DB937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6EC91C7-6BA2-16AB-3050-A2237FD0D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26A6-86BF-4145-8EDD-8FD5CC67B1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260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346ACE6-8B74-16A9-F1BC-C52F381DE2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s-ES_tradnl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859AF70-829D-AAF4-A7C1-DD8DDDF57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_tradnl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5EB3656-2E20-64CB-92EF-3D116F07D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C700-E5D7-4F94-B177-3DE1790D0EED}" type="datetimeFigureOut">
              <a:rPr lang="es-ES_tradnl" smtClean="0"/>
              <a:t>22/04/2025</a:t>
            </a:fld>
            <a:endParaRPr lang="es-ES_tradnl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49AC459-5099-3A85-8D0C-70D4773FD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32805E5-8BDE-3CBC-3ED5-5D4BB73A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26A6-86BF-4145-8EDD-8FD5CC67B1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892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244ECB-B552-B270-F765-2F5949BFF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s-ES_tradnl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BF08A60-F803-F115-51FF-825F06878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_tradnl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CED4A1E-B1EB-7F9F-1BCD-F75329A69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C700-E5D7-4F94-B177-3DE1790D0EED}" type="datetimeFigureOut">
              <a:rPr lang="es-ES_tradnl" smtClean="0"/>
              <a:t>22/04/2025</a:t>
            </a:fld>
            <a:endParaRPr lang="es-ES_tradnl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3A189C-7838-7EDF-45F9-FB83C2E25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76F440B-C738-A882-C451-121EA0809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26A6-86BF-4145-8EDD-8FD5CC67B1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848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5353B-E7F7-82FA-1B53-74923CBD8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s-ES_tradnl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9BB3FFD-2974-2C67-D653-498F447E3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20BDDD2-BF08-3F96-3FDB-A63CBE101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C700-E5D7-4F94-B177-3DE1790D0EED}" type="datetimeFigureOut">
              <a:rPr lang="es-ES_tradnl" smtClean="0"/>
              <a:t>22/04/2025</a:t>
            </a:fld>
            <a:endParaRPr lang="es-ES_tradnl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C0ABF19-BB40-7CF0-BFFB-68E2A66AA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FF88EAD-3E2E-9186-FC78-277F7259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26A6-86BF-4145-8EDD-8FD5CC67B1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901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C94DD-497D-BA2C-9214-F61B13D9E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s-ES_tradnl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932D5D2-DBDF-CCF9-C76D-7EEDE3742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_tradnl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C55F901-12C8-2804-C94A-A3730E47F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_tradnl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46B59F7-CB9E-B1A6-D0C4-8E5956FE3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C700-E5D7-4F94-B177-3DE1790D0EED}" type="datetimeFigureOut">
              <a:rPr lang="es-ES_tradnl" smtClean="0"/>
              <a:t>22/04/2025</a:t>
            </a:fld>
            <a:endParaRPr lang="es-ES_tradnl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54C37D0-E2B8-03F6-9290-E09F06D4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5479A2F-1FB3-39C1-8045-D92301C03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26A6-86BF-4145-8EDD-8FD5CC67B1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79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51134-2EAB-6E46-0BDD-3FB913389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s-ES_tradnl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4BF2E7D-B876-3FDC-9083-00D41E18E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9A7C5DB-45C4-1F80-7789-00AA75066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_tradnl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4A8F090-689C-47DC-9FDD-D571CAD1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F6BE6F3-AA6D-8AEF-2BD4-2277FE608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_tradnl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0BEFEB30-5788-707D-9150-E599A8E5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C700-E5D7-4F94-B177-3DE1790D0EED}" type="datetimeFigureOut">
              <a:rPr lang="es-ES_tradnl" smtClean="0"/>
              <a:t>22/04/2025</a:t>
            </a:fld>
            <a:endParaRPr lang="es-ES_tradnl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92726A7E-012E-38F7-C693-C5968BD7A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77E41DF6-982C-6169-699B-F11CB5268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26A6-86BF-4145-8EDD-8FD5CC67B1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553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EEF2F-9D4A-EEBA-3588-6DB0BA755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s-ES_tradnl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61316DE8-FDC2-CEDE-0E95-D6F73FD99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C700-E5D7-4F94-B177-3DE1790D0EED}" type="datetimeFigureOut">
              <a:rPr lang="es-ES_tradnl" smtClean="0"/>
              <a:t>22/04/2025</a:t>
            </a:fld>
            <a:endParaRPr lang="es-ES_tradnl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DD52DAA-4287-59E9-D8BC-BFEC03D61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596A5DBF-6ECE-AD1A-8FE3-920CF3D6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26A6-86BF-4145-8EDD-8FD5CC67B1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318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4A947331-A285-CC8F-886F-97243F9AF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C700-E5D7-4F94-B177-3DE1790D0EED}" type="datetimeFigureOut">
              <a:rPr lang="es-ES_tradnl" smtClean="0"/>
              <a:t>22/04/2025</a:t>
            </a:fld>
            <a:endParaRPr lang="es-ES_tradnl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B556D3A5-7764-8B97-6F4E-10F45D57D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A55DC80-00E2-547E-D19A-5B3ECF2DB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26A6-86BF-4145-8EDD-8FD5CC67B1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8414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0B3163-9B39-B12F-FCE9-4F04B4AD8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s-ES_tradnl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B6D5730-3297-DB17-F721-43CA6C9E0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_tradnl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4CE1F61-3132-0FBA-F227-B6F526EAE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15DE458-48B5-38A9-414C-A1D251AAD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C700-E5D7-4F94-B177-3DE1790D0EED}" type="datetimeFigureOut">
              <a:rPr lang="es-ES_tradnl" smtClean="0"/>
              <a:t>22/04/2025</a:t>
            </a:fld>
            <a:endParaRPr lang="es-ES_tradnl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7C81969-0DB9-3D93-83A1-3C65FA63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49F462E-BFBB-AD4F-2232-94F5FDB2A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26A6-86BF-4145-8EDD-8FD5CC67B1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79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A4A5F4-865D-23C3-3C41-27FBDA235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s-ES_tradnl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8DE2E512-17E3-7AA5-A3CE-D2210F0AC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E4F1597-F304-A44F-08CA-55E1DF586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1F5D114-E692-8CAE-A59E-CC913F634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C700-E5D7-4F94-B177-3DE1790D0EED}" type="datetimeFigureOut">
              <a:rPr lang="es-ES_tradnl" smtClean="0"/>
              <a:t>22/04/2025</a:t>
            </a:fld>
            <a:endParaRPr lang="es-ES_tradnl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31B0435-1A31-074F-844E-9F0C72A6B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90821DB-0C99-6958-7970-6B07FFCCD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26A6-86BF-4145-8EDD-8FD5CC67B1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4216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AF815855-C53E-DCC7-783B-17A59441F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 de título do Modelo Global</a:t>
            </a:r>
            <a:endParaRPr lang="es-ES_tradnl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C463550-6AC6-3E02-C965-8D296726D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s-ES_tradnl" dirty="0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E241A91-7AB0-6DB9-17F1-7AFF11BA8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8EC700-E5D7-4F94-B177-3DE1790D0EED}" type="datetimeFigureOut">
              <a:rPr lang="es-ES_tradnl" smtClean="0"/>
              <a:pPr/>
              <a:t>22/04/2025</a:t>
            </a:fld>
            <a:endParaRPr lang="es-ES_tradnl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60C47C3-4AB2-5B55-D965-FE5F7F6BD3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s-ES_tradnl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000EC62-1C3C-53E8-DDB5-71841A96E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00026A6-86BF-4145-8EDD-8FD5CC67B171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0499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svg"/><Relationship Id="rId2" Type="http://schemas.openxmlformats.org/officeDocument/2006/relationships/image" Target="../media/image2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microsoft.com/office/2007/relationships/hdphoto" Target="../media/hdphoto1.wdp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DBF9C2-B9AC-5318-D2A4-FC6004CF3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909" y="2156955"/>
            <a:ext cx="7013543" cy="1272045"/>
          </a:xfrm>
        </p:spPr>
        <p:txBody>
          <a:bodyPr anchor="t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900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Controle Interno Municipal: Plano de Ação e Auditorias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6B30F5-A86C-E0DA-7B97-8FB8E4762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8421" y="3602038"/>
            <a:ext cx="6768445" cy="1655762"/>
          </a:xfrm>
        </p:spPr>
        <p:txBody>
          <a:bodyPr>
            <a:normAutofit/>
          </a:bodyPr>
          <a:lstStyle/>
          <a:p>
            <a:pPr algn="just"/>
            <a:r>
              <a:rPr lang="pt-BR" sz="2800" b="1" noProof="0" dirty="0">
                <a:solidFill>
                  <a:schemeClr val="bg1"/>
                </a:solidFill>
                <a:latin typeface="Montserrat" panose="00000500000000000000" pitchFamily="2" charset="0"/>
              </a:rPr>
              <a:t>Auditoria Contábil, Orçamentária e Patrimonial no Contexto Municipal</a:t>
            </a:r>
          </a:p>
          <a:p>
            <a:pPr algn="r"/>
            <a:endParaRPr lang="pt-BR" sz="18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r"/>
            <a:r>
              <a:rPr lang="pt-BR" sz="1800" dirty="0">
                <a:solidFill>
                  <a:schemeClr val="bg1"/>
                </a:solidFill>
                <a:latin typeface="Montserrat" panose="00000500000000000000" pitchFamily="2" charset="0"/>
              </a:rPr>
              <a:t>Abril, 2025</a:t>
            </a:r>
            <a:endParaRPr lang="pt-BR" sz="1800" noProof="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549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813971-4139-65AC-3F76-77F58ACFB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5AC0A7-38D9-6D82-7857-DF9227153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9437016" cy="58118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b="1" spc="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Auditoria Orçamentária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Analisa a execução do orçamento, verificando se as receitas e despesas foram realizadas conforme o planejado. No setor público, é crucial para garantir que os recursos sejam aplicados de acordo com as prioridades estabelecidas e dentro dos limites legais.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90925" indent="0" algn="ctr">
              <a:lnSpc>
                <a:spcPct val="150000"/>
              </a:lnSpc>
              <a:buNone/>
              <a:tabLst>
                <a:tab pos="3233738" algn="l"/>
              </a:tabLst>
            </a:pPr>
            <a:r>
              <a:rPr lang="pt-BR" sz="2600" dirty="0">
                <a:solidFill>
                  <a:schemeClr val="accent2"/>
                </a:solidFill>
                <a:latin typeface="Pristina" panose="03060402040406080204" pitchFamily="66" charset="0"/>
                <a:cs typeface="Arial" panose="020B0604020202020204" pitchFamily="34" charset="0"/>
              </a:rPr>
              <a:t>Esses conceitos são interligados e fundamentais para promover a boa governança, prevenir irregularidades e assegurar a prestação de contas à sociedade. </a:t>
            </a:r>
          </a:p>
          <a:p>
            <a:pPr marL="0" indent="0">
              <a:lnSpc>
                <a:spcPct val="150000"/>
              </a:lnSpc>
              <a:buNone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6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3408EA-AC3B-383E-93BF-ECF0E8D0A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24F9AE-16D1-B3FB-713E-F63029720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Autofit/>
          </a:bodyPr>
          <a:lstStyle/>
          <a:p>
            <a:pPr marL="0" indent="0" algn="ctr" rtl="0">
              <a:lnSpc>
                <a:spcPct val="150000"/>
              </a:lnSpc>
              <a:spcAft>
                <a:spcPts val="800"/>
              </a:spcAft>
              <a:buNone/>
            </a:pPr>
            <a:endParaRPr lang="pt-BR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ctr" rtl="0">
              <a:lnSpc>
                <a:spcPct val="150000"/>
              </a:lnSpc>
              <a:spcAft>
                <a:spcPts val="800"/>
              </a:spcAft>
              <a:buNone/>
            </a:pPr>
            <a:endParaRPr lang="pt-BR" sz="2000" dirty="0">
              <a:solidFill>
                <a:srgbClr val="000000"/>
              </a:solidFill>
            </a:endParaRPr>
          </a:p>
          <a:p>
            <a:pPr marL="0" indent="0" algn="ctr" rtl="0">
              <a:lnSpc>
                <a:spcPct val="150000"/>
              </a:lnSpc>
              <a:spcAft>
                <a:spcPts val="800"/>
              </a:spcAft>
              <a:buNone/>
            </a:pPr>
            <a:endParaRPr lang="pt-BR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ctr" rtl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consequência mais ampla da falta de auditorias é o enfraquecimento do Estado de Direito e a piora na qualidade de vida da população, que sofre com a falta de serviços públicos eficientes e com um ambiente de corrupção e desperdício</a:t>
            </a:r>
            <a:r>
              <a:rPr lang="pt-BR" sz="2000" dirty="0">
                <a:solidFill>
                  <a:srgbClr val="000000"/>
                </a:solidFill>
              </a:rPr>
              <a:t>.</a:t>
            </a:r>
            <a:br>
              <a:rPr lang="pt-BR" sz="2000" dirty="0"/>
            </a:br>
            <a:endParaRPr lang="es-ES_tradnl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821AF3C-A04D-7BF6-8179-DD9D88031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318" y="1586551"/>
            <a:ext cx="47148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1830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4D85F7-3178-C68C-CB82-47B6A2DE9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25FD5E-E240-1140-8963-4C8D15CE5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noProof="0" dirty="0"/>
              <a:t>Melhores Práticas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F21E53C-B0A6-83E0-BC95-51E8A0D13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555" y="1520845"/>
            <a:ext cx="4722338" cy="3816309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41339945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2F2C5B-23C4-67AF-750A-E95D4FAD4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739580-617C-914B-71C3-DD7F4D287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853" y="377072"/>
            <a:ext cx="10567446" cy="579989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pt-BR" sz="20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Planejamento Estratégico</a:t>
            </a:r>
            <a:endParaRPr lang="pt-BR" sz="2000" b="0" dirty="0">
              <a:solidFill>
                <a:schemeClr val="accent2"/>
              </a:solidFill>
              <a:effectLst/>
            </a:endParaRPr>
          </a:p>
          <a:p>
            <a:pPr lvl="1" fontAlgn="base">
              <a:lnSpc>
                <a:spcPct val="150000"/>
              </a:lnSpc>
              <a:spcAft>
                <a:spcPts val="800"/>
              </a:spcAft>
            </a:pPr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Definir Objetivos:</a:t>
            </a:r>
            <a:r>
              <a:rPr lang="pt-BR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Clareza sobre o que será auditado e os resultados esperados.</a:t>
            </a:r>
          </a:p>
          <a:p>
            <a:pPr lvl="1" fontAlgn="base">
              <a:lnSpc>
                <a:spcPct val="150000"/>
              </a:lnSpc>
              <a:spcAft>
                <a:spcPts val="800"/>
              </a:spcAft>
            </a:pPr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Mapear Riscos:</a:t>
            </a:r>
            <a:r>
              <a:rPr lang="pt-BR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Identificar áreas vulneráveis ou críticas na administração pública.</a:t>
            </a:r>
          </a:p>
          <a:p>
            <a:pPr lvl="1" fontAlgn="base">
              <a:lnSpc>
                <a:spcPct val="150000"/>
              </a:lnSpc>
              <a:spcAft>
                <a:spcPts val="800"/>
              </a:spcAft>
            </a:pPr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Elaborar Plano de Auditoria:</a:t>
            </a:r>
            <a:r>
              <a:rPr lang="pt-BR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Estabelecer cronogramas, metodologias e equipes.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pt-BR" sz="2000" b="1" noProof="0" dirty="0">
                <a:solidFill>
                  <a:schemeClr val="accent2"/>
                </a:solidFill>
              </a:rPr>
              <a:t>Capacitação da Equipe</a:t>
            </a:r>
          </a:p>
          <a:p>
            <a:pPr marL="715963" indent="-273050">
              <a:lnSpc>
                <a:spcPct val="150000"/>
              </a:lnSpc>
            </a:pPr>
            <a:r>
              <a:rPr lang="pt-BR" sz="1600" b="1" noProof="0" dirty="0"/>
              <a:t>Treinamento Contínuo: </a:t>
            </a:r>
            <a:r>
              <a:rPr lang="pt-BR" sz="1600" noProof="0" dirty="0"/>
              <a:t>A equipe de auditoria deve estar atualizada sobre legislações, normas e ferramentas tecnológicas.</a:t>
            </a:r>
          </a:p>
          <a:p>
            <a:pPr marL="715963" indent="-273050">
              <a:lnSpc>
                <a:spcPct val="150000"/>
              </a:lnSpc>
            </a:pPr>
            <a:r>
              <a:rPr lang="pt-BR" sz="1600" b="1" noProof="0" dirty="0"/>
              <a:t>Diversidade de Competências: </a:t>
            </a:r>
            <a:r>
              <a:rPr lang="pt-BR" sz="1600" noProof="0" dirty="0"/>
              <a:t>Integrar profissionais com habilidades em contabilidade, administração, gestão pública, entre outras áreas.</a:t>
            </a:r>
          </a:p>
          <a:p>
            <a:pPr>
              <a:lnSpc>
                <a:spcPct val="150000"/>
              </a:lnSpc>
            </a:pPr>
            <a:endParaRPr lang="pt-BR" sz="2000" noProof="0" dirty="0"/>
          </a:p>
        </p:txBody>
      </p:sp>
    </p:spTree>
    <p:extLst>
      <p:ext uri="{BB962C8B-B14F-4D97-AF65-F5344CB8AC3E}">
        <p14:creationId xmlns:p14="http://schemas.microsoft.com/office/powerpoint/2010/main" val="328813835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26619B-40E4-8C6A-A459-BFA7876A8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FA763E-3E7E-80D4-059F-B50CA30A6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853" y="377072"/>
            <a:ext cx="10567446" cy="5799891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50000"/>
              </a:lnSpc>
              <a:buFont typeface="+mj-lt"/>
              <a:buAutoNum type="alphaUcPeriod" startAt="3"/>
            </a:pPr>
            <a:r>
              <a:rPr lang="pt-BR" sz="2000" b="1" noProof="0" dirty="0">
                <a:solidFill>
                  <a:schemeClr val="accent2"/>
                </a:solidFill>
              </a:rPr>
              <a:t> Uso de Tecnologia</a:t>
            </a:r>
          </a:p>
          <a:p>
            <a:pPr marL="715963" indent="-273050">
              <a:lnSpc>
                <a:spcPct val="150000"/>
              </a:lnSpc>
            </a:pPr>
            <a:r>
              <a:rPr lang="pt-BR" sz="1600" b="1" noProof="0" dirty="0"/>
              <a:t>Sistemas de Informação: </a:t>
            </a:r>
            <a:r>
              <a:rPr lang="pt-BR" sz="1600" noProof="0" dirty="0"/>
              <a:t>Utilizar softwares específicos para análise financeira, contábil e patrimonial.</a:t>
            </a:r>
          </a:p>
          <a:p>
            <a:pPr marL="715963" indent="-273050">
              <a:lnSpc>
                <a:spcPct val="150000"/>
              </a:lnSpc>
            </a:pPr>
            <a:r>
              <a:rPr lang="pt-BR" sz="1600" b="1" noProof="0" dirty="0"/>
              <a:t>Big Data e Análise Avançada: </a:t>
            </a:r>
            <a:r>
              <a:rPr lang="pt-BR" sz="1600" noProof="0" dirty="0"/>
              <a:t>Ferramentas que identificam padrões, irregularidades e tendências.</a:t>
            </a:r>
          </a:p>
          <a:p>
            <a:pPr marL="715963" indent="-273050">
              <a:lnSpc>
                <a:spcPct val="150000"/>
              </a:lnSpc>
            </a:pPr>
            <a:r>
              <a:rPr lang="pt-BR" sz="1600" b="1" noProof="0" dirty="0"/>
              <a:t>Automação de Processos: </a:t>
            </a:r>
            <a:r>
              <a:rPr lang="pt-BR" sz="1600" noProof="0" dirty="0"/>
              <a:t>Reduz o tempo de análise e aumenta a precisão.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 startAt="4"/>
            </a:pPr>
            <a:r>
              <a:rPr lang="pt-BR" sz="2000" b="1" noProof="0" dirty="0">
                <a:solidFill>
                  <a:schemeClr val="accent2"/>
                </a:solidFill>
              </a:rPr>
              <a:t>Transparência e Comunicação</a:t>
            </a:r>
          </a:p>
          <a:p>
            <a:pPr marL="715963" indent="-273050">
              <a:lnSpc>
                <a:spcPct val="150000"/>
              </a:lnSpc>
            </a:pPr>
            <a:r>
              <a:rPr lang="pt-BR" sz="1600" b="1" noProof="0" dirty="0"/>
              <a:t>Relatórios Claros: </a:t>
            </a:r>
            <a:r>
              <a:rPr lang="pt-BR" sz="1600" noProof="0" dirty="0"/>
              <a:t>Apresentar resultados de forma objetiva e acessível ao público e gestores.</a:t>
            </a:r>
          </a:p>
          <a:p>
            <a:pPr marL="715963" indent="-273050">
              <a:lnSpc>
                <a:spcPct val="150000"/>
              </a:lnSpc>
            </a:pPr>
            <a:r>
              <a:rPr lang="pt-BR" sz="1600" b="1" noProof="0" dirty="0"/>
              <a:t>Interação com Partes Interessadas: </a:t>
            </a:r>
            <a:r>
              <a:rPr lang="pt-BR" sz="1600" noProof="0" dirty="0"/>
              <a:t>Reuniões para alinhar expectativas e esclarecer pontos relevantes.</a:t>
            </a:r>
          </a:p>
          <a:p>
            <a:pPr marL="715963" indent="-273050">
              <a:lnSpc>
                <a:spcPct val="150000"/>
              </a:lnSpc>
            </a:pPr>
            <a:r>
              <a:rPr lang="pt-BR" sz="1600" b="1" noProof="0" dirty="0"/>
              <a:t>Publicação de Resultados: </a:t>
            </a:r>
            <a:r>
              <a:rPr lang="pt-BR" sz="1600" noProof="0" dirty="0"/>
              <a:t>Divulgar dados auditados, respeitando a legislação de acesso à informação.</a:t>
            </a:r>
          </a:p>
          <a:p>
            <a:pPr marL="715963" indent="-273050">
              <a:lnSpc>
                <a:spcPct val="150000"/>
              </a:lnSpc>
            </a:pPr>
            <a:r>
              <a:rPr lang="pt-BR" sz="1600" b="1" dirty="0"/>
              <a:t>Feedback Construtivo</a:t>
            </a:r>
            <a:endParaRPr lang="pt-BR" sz="1600" b="1" noProof="0" dirty="0"/>
          </a:p>
          <a:p>
            <a:pPr>
              <a:lnSpc>
                <a:spcPct val="150000"/>
              </a:lnSpc>
            </a:pPr>
            <a:endParaRPr lang="pt-BR" sz="2000" noProof="0" dirty="0"/>
          </a:p>
        </p:txBody>
      </p:sp>
    </p:spTree>
    <p:extLst>
      <p:ext uri="{BB962C8B-B14F-4D97-AF65-F5344CB8AC3E}">
        <p14:creationId xmlns:p14="http://schemas.microsoft.com/office/powerpoint/2010/main" val="154743739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EA547F-96C7-9F12-B45B-C8267FBF6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4319D7-E524-3237-8D1E-34CC3FDE1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853" y="377072"/>
            <a:ext cx="10567446" cy="579989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UcPeriod" startAt="5"/>
            </a:pPr>
            <a:r>
              <a:rPr lang="pt-BR" sz="2000" b="1" noProof="0" dirty="0">
                <a:solidFill>
                  <a:schemeClr val="accent2"/>
                </a:solidFill>
              </a:rPr>
              <a:t>  Foco na Prevenção</a:t>
            </a:r>
          </a:p>
          <a:p>
            <a:pPr marL="715963" indent="-273050">
              <a:lnSpc>
                <a:spcPct val="150000"/>
              </a:lnSpc>
            </a:pPr>
            <a:r>
              <a:rPr lang="pt-BR" sz="1600" b="1" noProof="0" dirty="0"/>
              <a:t>Auditorias Regulares: </a:t>
            </a:r>
            <a:r>
              <a:rPr lang="pt-BR" sz="1600" noProof="0" dirty="0"/>
              <a:t>Minimizar riscos por meio de fiscalizações constantes.</a:t>
            </a:r>
          </a:p>
          <a:p>
            <a:pPr marL="715963" indent="-273050">
              <a:lnSpc>
                <a:spcPct val="150000"/>
              </a:lnSpc>
            </a:pPr>
            <a:r>
              <a:rPr lang="pt-BR" sz="1600" b="1" noProof="0" dirty="0"/>
              <a:t>Recomendações Práticas: </a:t>
            </a:r>
            <a:r>
              <a:rPr lang="pt-BR" sz="1600" noProof="0" dirty="0"/>
              <a:t>Propor melhorias para evitar erros futuros.</a:t>
            </a:r>
          </a:p>
          <a:p>
            <a:pPr marL="715963" indent="-273050">
              <a:lnSpc>
                <a:spcPct val="150000"/>
              </a:lnSpc>
            </a:pPr>
            <a:r>
              <a:rPr lang="pt-BR" sz="1600" b="1" noProof="0" dirty="0"/>
              <a:t>Monitoramento Contínuo: </a:t>
            </a:r>
            <a:r>
              <a:rPr lang="pt-BR" sz="1600" noProof="0" dirty="0"/>
              <a:t>Acompanhar a implementação de recomendações feitas</a:t>
            </a:r>
            <a:r>
              <a:rPr lang="pt-BR" sz="2000" noProof="0" dirty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 startAt="6"/>
            </a:pPr>
            <a:r>
              <a:rPr lang="pt-BR" sz="2000" b="1" noProof="0" dirty="0">
                <a:solidFill>
                  <a:schemeClr val="accent2"/>
                </a:solidFill>
              </a:rPr>
              <a:t>Independência e Imparcialidade</a:t>
            </a:r>
          </a:p>
          <a:p>
            <a:pPr marL="715963" indent="-273050">
              <a:lnSpc>
                <a:spcPct val="150000"/>
              </a:lnSpc>
            </a:pPr>
            <a:r>
              <a:rPr lang="pt-BR" sz="1600" b="1" noProof="0" dirty="0"/>
              <a:t>Equipe Autônoma: </a:t>
            </a:r>
            <a:r>
              <a:rPr lang="pt-BR" sz="1600" noProof="0" dirty="0"/>
              <a:t>Garantir que os auditores não sejam influenciados por interesses políticos ou pessoais.</a:t>
            </a:r>
          </a:p>
          <a:p>
            <a:pPr marL="715963" indent="-273050">
              <a:lnSpc>
                <a:spcPct val="150000"/>
              </a:lnSpc>
            </a:pPr>
            <a:r>
              <a:rPr lang="pt-BR" sz="1600" b="1" noProof="0" dirty="0"/>
              <a:t>Normas Éticas: </a:t>
            </a:r>
            <a:r>
              <a:rPr lang="pt-BR" sz="1600" noProof="0" dirty="0"/>
              <a:t>Adotar um código de conduta rigoroso para proteger a integridade das auditorias.</a:t>
            </a:r>
          </a:p>
          <a:p>
            <a:pPr>
              <a:lnSpc>
                <a:spcPct val="150000"/>
              </a:lnSpc>
            </a:pPr>
            <a:endParaRPr lang="pt-BR" sz="2000" noProof="0" dirty="0"/>
          </a:p>
        </p:txBody>
      </p:sp>
    </p:spTree>
    <p:extLst>
      <p:ext uri="{BB962C8B-B14F-4D97-AF65-F5344CB8AC3E}">
        <p14:creationId xmlns:p14="http://schemas.microsoft.com/office/powerpoint/2010/main" val="159902101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EBCFB4-3BE2-9F01-EF8D-8418B3C88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56AE1C-1350-9570-2B5E-C57E124F2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853" y="377072"/>
            <a:ext cx="10567446" cy="579989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UcPeriod" startAt="7"/>
            </a:pPr>
            <a:r>
              <a:rPr lang="pt-BR" sz="2000" b="1" noProof="0" dirty="0">
                <a:solidFill>
                  <a:schemeClr val="accent2"/>
                </a:solidFill>
              </a:rPr>
              <a:t>Avaliação de Resultados</a:t>
            </a:r>
          </a:p>
          <a:p>
            <a:pPr marL="715963" indent="-273050">
              <a:lnSpc>
                <a:spcPct val="150000"/>
              </a:lnSpc>
            </a:pPr>
            <a:r>
              <a:rPr lang="pt-BR" sz="1600" b="1" noProof="0" dirty="0"/>
              <a:t>Medir Impacto: </a:t>
            </a:r>
            <a:r>
              <a:rPr lang="pt-BR" sz="1600" noProof="0" dirty="0"/>
              <a:t>Avaliar como as auditorias contribuíram para melhorias na gestão pública.</a:t>
            </a:r>
          </a:p>
          <a:p>
            <a:pPr marL="715963" indent="-273050">
              <a:lnSpc>
                <a:spcPct val="150000"/>
              </a:lnSpc>
            </a:pPr>
            <a:r>
              <a:rPr lang="pt-BR" sz="1600" b="1" noProof="0" dirty="0"/>
              <a:t>Aprimoramento: </a:t>
            </a:r>
            <a:r>
              <a:rPr lang="pt-BR" sz="1600" noProof="0" dirty="0"/>
              <a:t>Ajustar metodologias e estratégias com base nos resultados obtidos.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 startAt="8"/>
            </a:pPr>
            <a:r>
              <a:rPr lang="pt-BR" sz="2000" b="1" noProof="0" dirty="0">
                <a:solidFill>
                  <a:schemeClr val="accent2"/>
                </a:solidFill>
              </a:rPr>
              <a:t>Alinhamento com Objetivos Institucionais</a:t>
            </a:r>
          </a:p>
          <a:p>
            <a:pPr marL="715963" indent="-273050">
              <a:lnSpc>
                <a:spcPct val="150000"/>
              </a:lnSpc>
              <a:tabLst>
                <a:tab pos="715963" algn="l"/>
              </a:tabLst>
            </a:pPr>
            <a:r>
              <a:rPr lang="pt-BR" sz="1600" b="1" noProof="0" dirty="0"/>
              <a:t>Políticas Públicas: </a:t>
            </a:r>
            <a:r>
              <a:rPr lang="pt-BR" sz="1600" noProof="0" dirty="0"/>
              <a:t>Relacionar auditorias às metas do governo municipal e às demandas sociais</a:t>
            </a:r>
            <a:r>
              <a:rPr lang="pt-BR" sz="1600" b="1" noProof="0" dirty="0"/>
              <a:t>.</a:t>
            </a:r>
          </a:p>
          <a:p>
            <a:pPr marL="715963" indent="-273050">
              <a:lnSpc>
                <a:spcPct val="150000"/>
              </a:lnSpc>
              <a:tabLst>
                <a:tab pos="715963" algn="l"/>
              </a:tabLst>
            </a:pPr>
            <a:r>
              <a:rPr lang="pt-BR" sz="1600" b="1" noProof="0" dirty="0"/>
              <a:t>Integração com Planejamento Orçamentário: </a:t>
            </a:r>
            <a:r>
              <a:rPr lang="pt-BR" sz="1600" noProof="0" dirty="0"/>
              <a:t>Garantir que PPA, LDO e LOA sejam acompanhados.</a:t>
            </a:r>
          </a:p>
          <a:p>
            <a:pPr>
              <a:lnSpc>
                <a:spcPct val="150000"/>
              </a:lnSpc>
            </a:pPr>
            <a:endParaRPr lang="pt-BR" sz="2000" noProof="0" dirty="0"/>
          </a:p>
        </p:txBody>
      </p:sp>
    </p:spTree>
    <p:extLst>
      <p:ext uri="{BB962C8B-B14F-4D97-AF65-F5344CB8AC3E}">
        <p14:creationId xmlns:p14="http://schemas.microsoft.com/office/powerpoint/2010/main" val="225353303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B03B9A-4ECD-0BF2-51D2-8D976EB90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0CD6E4-9F7C-9831-5034-ABE9432B0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904" y="400532"/>
            <a:ext cx="10788192" cy="5811838"/>
          </a:xfrm>
        </p:spPr>
        <p:txBody>
          <a:bodyPr>
            <a:normAutofit/>
          </a:bodyPr>
          <a:lstStyle/>
          <a:p>
            <a:pPr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Melhores práticas para Auditoria </a:t>
            </a:r>
            <a:r>
              <a:rPr lang="pt-BR" sz="2400" b="1" dirty="0">
                <a:solidFill>
                  <a:schemeClr val="accent2"/>
                </a:solidFill>
              </a:rPr>
              <a:t>Contábil</a:t>
            </a:r>
            <a:endParaRPr lang="pt-BR" sz="2400" b="1" dirty="0">
              <a:solidFill>
                <a:schemeClr val="accent2"/>
              </a:solidFill>
              <a:effectLst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600" dirty="0"/>
              <a:t>Ajudam a garantir precisão, transparência e conformidade nas demonstrações financeiras.</a:t>
            </a:r>
            <a:r>
              <a:rPr lang="pt-BR" sz="2000" dirty="0"/>
              <a:t> </a:t>
            </a:r>
          </a:p>
          <a:p>
            <a:pPr marL="715963" indent="-273050" defTabSz="89535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b="1" dirty="0"/>
              <a:t>A.  Planejamento Adequado</a:t>
            </a:r>
            <a:endParaRPr lang="pt-BR" sz="2000" dirty="0"/>
          </a:p>
          <a:p>
            <a:pPr marL="715963" indent="-27305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b="1" dirty="0"/>
              <a:t>B.  Avaliação de Controles Internos</a:t>
            </a:r>
            <a:endParaRPr lang="pt-BR" sz="2000" dirty="0"/>
          </a:p>
          <a:p>
            <a:pPr marL="1074738" indent="-26352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b="1" dirty="0"/>
              <a:t>Revisão de processos</a:t>
            </a:r>
            <a:r>
              <a:rPr lang="pt-BR" sz="1600" dirty="0"/>
              <a:t>: Examine os controles internos para garantir que sejam eficazes.</a:t>
            </a:r>
          </a:p>
          <a:p>
            <a:pPr marL="1074738" indent="-26352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b="1" dirty="0"/>
              <a:t>Recomendações</a:t>
            </a:r>
            <a:r>
              <a:rPr lang="pt-BR" sz="1600" dirty="0"/>
              <a:t>: Proponha melhorias para fortalecer os controles.</a:t>
            </a:r>
          </a:p>
          <a:p>
            <a:pPr marL="1074738" indent="-631825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b="1" dirty="0"/>
              <a:t>C.  Coleta de Evidências</a:t>
            </a:r>
            <a:endParaRPr lang="pt-BR" sz="2000" dirty="0"/>
          </a:p>
          <a:p>
            <a:pPr marL="1074738" indent="-26352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b="1" dirty="0"/>
              <a:t>Documentação rigorosa</a:t>
            </a:r>
            <a:r>
              <a:rPr lang="pt-BR" sz="1600" dirty="0"/>
              <a:t>: Reúna evidências suficientes e apropriadas para fundamentar as conclusões.</a:t>
            </a:r>
          </a:p>
          <a:p>
            <a:pPr marL="1074738" indent="-26352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b="1" dirty="0"/>
              <a:t>Confirmações externas</a:t>
            </a:r>
            <a:r>
              <a:rPr lang="pt-BR" sz="1600" dirty="0"/>
              <a:t>: Utilize confirmações de terceiros para validar informações financeiras.</a:t>
            </a:r>
          </a:p>
          <a:p>
            <a:pPr marL="1074738" indent="-631825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b="1" dirty="0"/>
              <a:t>D.  Uso de Tecnologia</a:t>
            </a:r>
            <a:endParaRPr lang="pt-BR" sz="2000" dirty="0"/>
          </a:p>
          <a:p>
            <a:pPr marL="1074738" indent="-631825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b="1" dirty="0"/>
              <a:t>E.  Relatórios Transparentes</a:t>
            </a:r>
            <a:endParaRPr lang="pt-BR" sz="2000" dirty="0"/>
          </a:p>
          <a:p>
            <a:pPr marL="1074738" indent="-631825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b="1" dirty="0"/>
              <a:t>F.  Conformidade com Normas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11531287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B49225-2BC9-0CE3-70C2-950E8B3CC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9D98B0-60EC-85E2-691D-4E81AABCD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 rtl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4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Melhores práticas para Auditoria </a:t>
            </a:r>
            <a:r>
              <a:rPr lang="pt-BR" sz="2400" b="1" dirty="0">
                <a:solidFill>
                  <a:schemeClr val="accent2"/>
                </a:solidFill>
              </a:rPr>
              <a:t>Orçamentária</a:t>
            </a:r>
            <a:endParaRPr lang="pt-BR" sz="2400" b="1" dirty="0">
              <a:solidFill>
                <a:schemeClr val="accent2"/>
              </a:solidFill>
              <a:effectLst/>
            </a:endParaRPr>
          </a:p>
          <a:p>
            <a:pPr>
              <a:lnSpc>
                <a:spcPct val="150000"/>
              </a:lnSpc>
              <a:buNone/>
            </a:pPr>
            <a:r>
              <a:rPr lang="pt-BR" sz="2000" b="1" dirty="0"/>
              <a:t>A. Planejamento Estratégico</a:t>
            </a:r>
            <a:endParaRPr lang="pt-BR" sz="2000" dirty="0"/>
          </a:p>
          <a:p>
            <a:pPr>
              <a:lnSpc>
                <a:spcPct val="150000"/>
              </a:lnSpc>
              <a:buNone/>
            </a:pPr>
            <a:r>
              <a:rPr lang="pt-BR" sz="2000" b="1" dirty="0"/>
              <a:t>B. Uso de Tecnologia</a:t>
            </a:r>
            <a:endParaRPr lang="pt-BR" sz="2000" dirty="0"/>
          </a:p>
          <a:p>
            <a:pPr>
              <a:lnSpc>
                <a:spcPct val="150000"/>
              </a:lnSpc>
              <a:buNone/>
            </a:pPr>
            <a:r>
              <a:rPr lang="pt-BR" sz="2000" b="1" dirty="0"/>
              <a:t>C. Capacitação da Equipe</a:t>
            </a:r>
            <a:endParaRPr lang="pt-BR" sz="2000" dirty="0"/>
          </a:p>
          <a:p>
            <a:pPr>
              <a:lnSpc>
                <a:spcPct val="150000"/>
              </a:lnSpc>
              <a:buNone/>
            </a:pPr>
            <a:r>
              <a:rPr lang="pt-BR" sz="2000" b="1" dirty="0"/>
              <a:t>D. Transparência e Comunicação</a:t>
            </a:r>
            <a:endParaRPr lang="pt-BR" sz="2000" dirty="0"/>
          </a:p>
          <a:p>
            <a:pPr>
              <a:lnSpc>
                <a:spcPct val="150000"/>
              </a:lnSpc>
              <a:buNone/>
            </a:pPr>
            <a:r>
              <a:rPr lang="pt-BR" sz="2000" b="1" dirty="0"/>
              <a:t>E. Conformidade com Normas</a:t>
            </a:r>
            <a:endParaRPr lang="pt-BR" sz="2000" dirty="0"/>
          </a:p>
          <a:p>
            <a:pPr marL="715963" indent="-2730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/>
              <a:t>Seguir padrões internacionais</a:t>
            </a:r>
            <a:r>
              <a:rPr lang="pt-BR" sz="1600" dirty="0"/>
              <a:t>: Como o COSO (</a:t>
            </a:r>
            <a:r>
              <a:rPr lang="pt-BR" sz="1600" dirty="0" err="1"/>
              <a:t>Committee</a:t>
            </a:r>
            <a:r>
              <a:rPr lang="pt-BR" sz="1600" dirty="0"/>
              <a:t> of </a:t>
            </a:r>
            <a:r>
              <a:rPr lang="pt-BR" sz="1600" dirty="0" err="1"/>
              <a:t>Sponsoring</a:t>
            </a:r>
            <a:r>
              <a:rPr lang="pt-BR" sz="1600" dirty="0"/>
              <a:t> </a:t>
            </a:r>
            <a:r>
              <a:rPr lang="pt-BR" sz="1600" dirty="0" err="1"/>
              <a:t>Organizations</a:t>
            </a:r>
            <a:r>
              <a:rPr lang="pt-BR" sz="1600" dirty="0"/>
              <a:t>) e a ISO 31000 para gestão de riscos.</a:t>
            </a:r>
          </a:p>
          <a:p>
            <a:pPr marL="715963" indent="-2730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/>
              <a:t>Aderê</a:t>
            </a:r>
            <a:r>
              <a:rPr lang="pt-BR" sz="1400" b="1" dirty="0"/>
              <a:t>ncia às leis locais</a:t>
            </a:r>
            <a:r>
              <a:rPr lang="pt-BR" sz="1400" dirty="0"/>
              <a:t>: Certifique-se de que a auditoria esteja em conformidade com a legislação vigente.</a:t>
            </a:r>
          </a:p>
        </p:txBody>
      </p:sp>
    </p:spTree>
    <p:extLst>
      <p:ext uri="{BB962C8B-B14F-4D97-AF65-F5344CB8AC3E}">
        <p14:creationId xmlns:p14="http://schemas.microsoft.com/office/powerpoint/2010/main" val="330630198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3459D3-1703-301E-A4F1-2FDB6169A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4415F6-FC83-5278-A0AC-A2FC9D534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 rtl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4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Melhores práticas para Auditoria Patrimonial </a:t>
            </a:r>
            <a:endParaRPr lang="pt-BR" sz="2400" b="1" dirty="0">
              <a:solidFill>
                <a:schemeClr val="accent2"/>
              </a:solidFill>
              <a:effectLst/>
            </a:endParaRPr>
          </a:p>
          <a:p>
            <a:pPr marL="457200" indent="-457200" rtl="0" fontAlgn="base">
              <a:lnSpc>
                <a:spcPct val="150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Inventário Regular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Realizar inventários periódicos para registrar e atualizar os bens públicos, garantindo controle e transparência. ​</a:t>
            </a:r>
          </a:p>
          <a:p>
            <a:pPr marL="457200" indent="-457200" rtl="0" fontAlgn="base">
              <a:lnSpc>
                <a:spcPct val="150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Avaliação de Bens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Estimar o valor dos ativos, considerando depreciação, obsolescência e condições de uso. ​</a:t>
            </a:r>
          </a:p>
          <a:p>
            <a:pPr marL="457200" indent="-457200" rtl="0" fontAlgn="base">
              <a:lnSpc>
                <a:spcPct val="150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Compliance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Verificar a conformidade das práticas de gestão patrimonial com as normas legais e regulamentos aplicáveis. ​</a:t>
            </a:r>
          </a:p>
          <a:p>
            <a:pPr marL="0" indent="0">
              <a:lnSpc>
                <a:spcPct val="150000"/>
              </a:lnSpc>
              <a:buNone/>
            </a:pP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394669520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7FBF5F-37A7-53A8-7A52-4DB3CC39D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C95B02-3C7C-1EC3-714A-939C1201F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 marL="457200" indent="-457200" rtl="0" fontAlgn="base">
              <a:lnSpc>
                <a:spcPct val="150000"/>
              </a:lnSpc>
              <a:spcAft>
                <a:spcPts val="800"/>
              </a:spcAft>
              <a:buFont typeface="+mj-lt"/>
              <a:buAutoNum type="alphaUcPeriod" startAt="4"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Monitoramento Contínuo: 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Acompanhar o uso e a conservação dos bens públicos para evitar perdas ou deterioração. ​</a:t>
            </a:r>
          </a:p>
          <a:p>
            <a:pPr marL="457200" indent="-457200" rtl="0" fontAlgn="base">
              <a:lnSpc>
                <a:spcPct val="150000"/>
              </a:lnSpc>
              <a:spcAft>
                <a:spcPts val="800"/>
              </a:spcAft>
              <a:buFont typeface="+mj-lt"/>
              <a:buAutoNum type="alphaUcPeriod" startAt="4"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Gestão de Alienação: 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Garantir que os processos de venda ou transferência de bens sejam realizados de forma regular e transparente.</a:t>
            </a:r>
          </a:p>
          <a:p>
            <a:pPr marL="457200" indent="-457200" rtl="0" fontAlgn="base">
              <a:lnSpc>
                <a:spcPct val="150000"/>
              </a:lnSpc>
              <a:spcAft>
                <a:spcPts val="800"/>
              </a:spcAft>
              <a:buFont typeface="+mj-lt"/>
              <a:buAutoNum type="alphaUcPeriod" startAt="4"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Boas Práticas de Gestão: 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Implementar políticas para otimizar o uso de bens móveis, imóveis e intangíveis, como licenças e patentes. ​</a:t>
            </a:r>
          </a:p>
          <a:p>
            <a:pPr marL="457200" indent="-457200" rtl="0" fontAlgn="base">
              <a:lnSpc>
                <a:spcPct val="150000"/>
              </a:lnSpc>
              <a:spcAft>
                <a:spcPts val="800"/>
              </a:spcAft>
              <a:buFont typeface="+mj-lt"/>
              <a:buAutoNum type="alphaUcPeriod" startAt="4"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Relatórios Claros 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0" indent="0">
              <a:lnSpc>
                <a:spcPct val="150000"/>
              </a:lnSpc>
              <a:buNone/>
            </a:pP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2877862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4A07EC-3C1D-B369-07EE-4FEFBFD47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331829-6EB5-9B2F-AEF4-0A64CFB9D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 rtl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b="1" i="0" u="none" strike="noStrike" spc="300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Auditoria Orçamentária</a:t>
            </a:r>
            <a:endParaRPr lang="pt-BR" b="0" spc="300" dirty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indent="0" rtl="0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que faz: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Avalia a elaboração, execução e cumprimento do orçamento público, incluindo o PPA, LDO e LOA.</a:t>
            </a:r>
          </a:p>
          <a:p>
            <a:pPr marL="1790700" indent="0" rtl="0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Importância na governança pública:</a:t>
            </a:r>
            <a:endParaRPr lang="pt-BR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08250" lvl="1" indent="-358775" rtl="0" fontAlgn="base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Planejamento eficaz: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Garante que os recursos sejam alocados de acordo com as prioridades estabelecidas no planejamento estratégico.</a:t>
            </a:r>
          </a:p>
          <a:p>
            <a:pPr marL="2508250" lvl="1" indent="-358775" rtl="0" fontAlgn="base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Controle de gastos: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Previne desvios e desperdícios, assegurando que os fundos públicos sejam utilizados para os fins previstos.</a:t>
            </a:r>
          </a:p>
          <a:p>
            <a:pPr marL="2508250" lvl="1" indent="-358775" rtl="0" fontAlgn="base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Responsabilidade fiscal: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Promove o cumprimento da Lei de Responsabilidade Fiscal (LRF) e o equilíbrio das contas públicas.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71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F6CC77-EDF2-3ECD-0985-75B980799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81793D-0333-47A0-4295-FC88D018D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0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Como as auditorias são aplicadas em diferentes setores?</a:t>
            </a:r>
            <a:endParaRPr lang="pt-BR" sz="2000" b="1" dirty="0">
              <a:solidFill>
                <a:schemeClr val="accent2"/>
              </a:solidFill>
              <a:effectLst/>
            </a:endParaRPr>
          </a:p>
          <a:p>
            <a:pPr marL="0" indent="0" rtl="0" fontAlgn="base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0" indent="0">
              <a:lnSpc>
                <a:spcPct val="150000"/>
              </a:lnSpc>
              <a:buNone/>
            </a:pPr>
            <a:endParaRPr lang="es-ES_tradnl" sz="200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45ED490-7F33-35E8-5CF6-89A5986FC2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520546"/>
              </p:ext>
            </p:extLst>
          </p:nvPr>
        </p:nvGraphicFramePr>
        <p:xfrm>
          <a:off x="584461" y="1094740"/>
          <a:ext cx="105156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925">
                  <a:extLst>
                    <a:ext uri="{9D8B030D-6E8A-4147-A177-3AD203B41FA5}">
                      <a16:colId xmlns:a16="http://schemas.microsoft.com/office/drawing/2014/main" val="3319377444"/>
                    </a:ext>
                  </a:extLst>
                </a:gridCol>
                <a:gridCol w="3421929">
                  <a:extLst>
                    <a:ext uri="{9D8B030D-6E8A-4147-A177-3AD203B41FA5}">
                      <a16:colId xmlns:a16="http://schemas.microsoft.com/office/drawing/2014/main" val="9572880"/>
                    </a:ext>
                  </a:extLst>
                </a:gridCol>
                <a:gridCol w="3295846">
                  <a:extLst>
                    <a:ext uri="{9D8B030D-6E8A-4147-A177-3AD203B41FA5}">
                      <a16:colId xmlns:a16="http://schemas.microsoft.com/office/drawing/2014/main" val="372060845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05004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t-BR" dirty="0"/>
                        <a:t>Auditoria Contábil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t-BR" dirty="0"/>
                        <a:t>Auditoria Orçamentária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t-BR" dirty="0"/>
                        <a:t>Auditoria Patrimonial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858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Público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Garantir a correta aplicação dos recursos públicos e a conformidade com as leis e regulamentos.</a:t>
                      </a:r>
                    </a:p>
                    <a:p>
                      <a:r>
                        <a:rPr lang="pt-BR" dirty="0"/>
                        <a:t>Avaliação de orçamentos, contratos e prestação de contas.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Avaliar a conformidade com a LOA, a LDO e o PPA. Monitorar a execução orçamentária, identificar desvios e propor ajustes para otimizar o uso dos recursos públicos.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Bens públicos corretamente registrado, utilizados e protegidos contra desvios ou mau uso.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694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Empresa Privada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Assegurar a precisão das demonstrações financeiras e a transparência para investidores e stakeholders.</a:t>
                      </a:r>
                    </a:p>
                    <a:p>
                      <a:r>
                        <a:rPr lang="pt-BR" dirty="0"/>
                        <a:t>Análise de balanços patrimoniais, fluxo de caixa e demonstrações de resultados.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Garantir que os orçamentos corporativos sejam realistas e alinhados com os objetivos estratégicos da empresa. Analisar a alocação de recursos em projetos, controlar custos e avaliar o retorno sobre investimentos.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Verifica a conformidade dos ativos com normas regulatórias, garantindo bens devidamente contabilizados e protegidos contra fraudes.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834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79376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178FE8-D44C-151C-A147-4E57F3DA3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8385FB-F00F-88CA-D49B-C7FAFDC83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 marL="0" indent="0" rtl="0" fontAlgn="base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0" indent="0">
              <a:lnSpc>
                <a:spcPct val="150000"/>
              </a:lnSpc>
              <a:buNone/>
            </a:pPr>
            <a:endParaRPr lang="es-ES_tradnl" sz="200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69F2122-E045-3C9F-9494-B648B8BCE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734065"/>
              </p:ext>
            </p:extLst>
          </p:nvPr>
        </p:nvGraphicFramePr>
        <p:xfrm>
          <a:off x="451699" y="523081"/>
          <a:ext cx="10794476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925">
                  <a:extLst>
                    <a:ext uri="{9D8B030D-6E8A-4147-A177-3AD203B41FA5}">
                      <a16:colId xmlns:a16="http://schemas.microsoft.com/office/drawing/2014/main" val="3319377444"/>
                    </a:ext>
                  </a:extLst>
                </a:gridCol>
                <a:gridCol w="3227081">
                  <a:extLst>
                    <a:ext uri="{9D8B030D-6E8A-4147-A177-3AD203B41FA5}">
                      <a16:colId xmlns:a16="http://schemas.microsoft.com/office/drawing/2014/main" val="9572880"/>
                    </a:ext>
                  </a:extLst>
                </a:gridCol>
                <a:gridCol w="3164851">
                  <a:extLst>
                    <a:ext uri="{9D8B030D-6E8A-4147-A177-3AD203B41FA5}">
                      <a16:colId xmlns:a16="http://schemas.microsoft.com/office/drawing/2014/main" val="3720608454"/>
                    </a:ext>
                  </a:extLst>
                </a:gridCol>
                <a:gridCol w="2698619">
                  <a:extLst>
                    <a:ext uri="{9D8B030D-6E8A-4147-A177-3AD203B41FA5}">
                      <a16:colId xmlns:a16="http://schemas.microsoft.com/office/drawing/2014/main" val="1205004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t-BR" dirty="0"/>
                        <a:t>Auditoria Contábil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t-BR" dirty="0"/>
                        <a:t>Auditoria Orçamentária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t-BR" dirty="0"/>
                        <a:t>Auditoria Patrimonial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858392"/>
                  </a:ext>
                </a:extLst>
              </a:tr>
              <a:tr h="649894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Instituições Financeira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Verificar a conformidade com normas regulatórias e prevenir fraudes financeiras.</a:t>
                      </a:r>
                    </a:p>
                    <a:p>
                      <a:r>
                        <a:rPr lang="pt-BR" dirty="0"/>
                        <a:t>Auditoria de operações de crédito, investimentos e gestão de riscos.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Garantir a conformidade com regulamentações financeiras e otimizar a gestão de recursos.</a:t>
                      </a:r>
                    </a:p>
                    <a:p>
                      <a:r>
                        <a:rPr lang="pt-BR" dirty="0"/>
                        <a:t>Avaliação de operações de crédito, investimentos e gestão de riscos financeiros.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Avalia ativos financeiros, investimentos e bens tangíveis, garantindo que os registros contábeis reflitam a realidade e minimizem riscos.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993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Industrial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Avaliar custos de produção, estoques e investimentos em maquinário.</a:t>
                      </a:r>
                    </a:p>
                    <a:p>
                      <a:r>
                        <a:rPr lang="pt-BR" dirty="0"/>
                        <a:t>Garantir a precisão dos registros contábeis relacionados à produção e à logística.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Controlar custos de produção e garantir a eficiência na utilização de recursos.</a:t>
                      </a:r>
                    </a:p>
                    <a:p>
                      <a:r>
                        <a:rPr lang="pt-BR" dirty="0"/>
                        <a:t>Auditoria de despesas com matérias-primas, manutenção de equipamentos e logística.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Controla máquinas, equipamentos e estoques, garantindo que os ativos estejam operacionais e contribuam para a produtividade da empresa.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364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67384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CC4E72-34F3-DB8C-8C1A-95B6E1821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F7D903-FFA6-82BA-54D7-3F3110904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 marL="0" indent="0" rtl="0" fontAlgn="base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0" indent="0">
              <a:lnSpc>
                <a:spcPct val="150000"/>
              </a:lnSpc>
              <a:buNone/>
            </a:pPr>
            <a:endParaRPr lang="es-ES_tradnl" sz="200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F830608-A890-AEAB-49C4-B6A3E8294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981522"/>
              </p:ext>
            </p:extLst>
          </p:nvPr>
        </p:nvGraphicFramePr>
        <p:xfrm>
          <a:off x="291444" y="306264"/>
          <a:ext cx="10515599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526">
                  <a:extLst>
                    <a:ext uri="{9D8B030D-6E8A-4147-A177-3AD203B41FA5}">
                      <a16:colId xmlns:a16="http://schemas.microsoft.com/office/drawing/2014/main" val="3319377444"/>
                    </a:ext>
                  </a:extLst>
                </a:gridCol>
                <a:gridCol w="2498104">
                  <a:extLst>
                    <a:ext uri="{9D8B030D-6E8A-4147-A177-3AD203B41FA5}">
                      <a16:colId xmlns:a16="http://schemas.microsoft.com/office/drawing/2014/main" val="9572880"/>
                    </a:ext>
                  </a:extLst>
                </a:gridCol>
                <a:gridCol w="3261674">
                  <a:extLst>
                    <a:ext uri="{9D8B030D-6E8A-4147-A177-3AD203B41FA5}">
                      <a16:colId xmlns:a16="http://schemas.microsoft.com/office/drawing/2014/main" val="3720608454"/>
                    </a:ext>
                  </a:extLst>
                </a:gridCol>
                <a:gridCol w="3369295">
                  <a:extLst>
                    <a:ext uri="{9D8B030D-6E8A-4147-A177-3AD203B41FA5}">
                      <a16:colId xmlns:a16="http://schemas.microsoft.com/office/drawing/2014/main" val="1205004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pt-BR" dirty="0"/>
                        <a:t>Auditoria Contábil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pt-BR" dirty="0"/>
                        <a:t>Auditoria Orçamentária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pt-BR" dirty="0"/>
                        <a:t>Auditoria Patrimonial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858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Saúde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Garantir a eficiência no uso de recursos e a conformidade com regulamentações específicas.</a:t>
                      </a:r>
                    </a:p>
                    <a:p>
                      <a:r>
                        <a:rPr lang="pt-BR" dirty="0"/>
                        <a:t>Avaliação de contratos com fornecedores, gestão de estoques e faturamento.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Assegurar que os recursos sejam utilizados de forma eficiente para atender às demandas de saúde pública ou privada. Verificar gastos com medicamentos, equipamentos e infraestrutura, além de avaliar a eficiência dos programas de saúde.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Hospitais e clínicas aplicam auditorias patrimoniais para gerenciar equipamentos médicos, medicamentos e infraestrutura, assegurando que os recursos sejam utilizados de forma eficiente e segura.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8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Tecnologia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Validar a integridade dos dados financeiros e a conformidade com normas fiscais.</a:t>
                      </a:r>
                    </a:p>
                    <a:p>
                      <a:r>
                        <a:rPr lang="pt-BR" dirty="0"/>
                        <a:t>Auditoria de ativos intangíveis, como propriedade intelectual e licenças de software.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Validar a alocação de recursos em pesquisa e desenvolvimento e garantir a conformidade fiscal.</a:t>
                      </a:r>
                    </a:p>
                    <a:p>
                      <a:r>
                        <a:rPr lang="pt-BR" dirty="0"/>
                        <a:t>Auditoria de ativos intangíveis, como propriedade intelectual e licenças de software.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Avaliar ativos intangíveis, como propriedade intelectual, licenças de software e equipamentos tecnológicos.</a:t>
                      </a:r>
                    </a:p>
                    <a:p>
                      <a:r>
                        <a:rPr lang="pt-BR" dirty="0"/>
                        <a:t>Garantir que os registros contábeis reflitam com precisão os ativos e que estejam em conformidade com normas fiscais e regulatórias.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697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16440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7CD235-470A-17AC-5A76-25A4C6969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533008-2074-4A33-75AE-7BA1B0BA3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 marL="0" indent="0" rtl="0" fontAlgn="base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0" indent="0">
              <a:lnSpc>
                <a:spcPct val="150000"/>
              </a:lnSpc>
              <a:buNone/>
            </a:pPr>
            <a:endParaRPr lang="es-ES_tradnl" sz="200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BC26EF1-975D-76A4-478C-1759930A0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571000"/>
              </p:ext>
            </p:extLst>
          </p:nvPr>
        </p:nvGraphicFramePr>
        <p:xfrm>
          <a:off x="461128" y="381678"/>
          <a:ext cx="10671928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615">
                  <a:extLst>
                    <a:ext uri="{9D8B030D-6E8A-4147-A177-3AD203B41FA5}">
                      <a16:colId xmlns:a16="http://schemas.microsoft.com/office/drawing/2014/main" val="3319377444"/>
                    </a:ext>
                  </a:extLst>
                </a:gridCol>
                <a:gridCol w="2809444">
                  <a:extLst>
                    <a:ext uri="{9D8B030D-6E8A-4147-A177-3AD203B41FA5}">
                      <a16:colId xmlns:a16="http://schemas.microsoft.com/office/drawing/2014/main" val="9572880"/>
                    </a:ext>
                  </a:extLst>
                </a:gridCol>
                <a:gridCol w="3021377">
                  <a:extLst>
                    <a:ext uri="{9D8B030D-6E8A-4147-A177-3AD203B41FA5}">
                      <a16:colId xmlns:a16="http://schemas.microsoft.com/office/drawing/2014/main" val="3720608454"/>
                    </a:ext>
                  </a:extLst>
                </a:gridCol>
                <a:gridCol w="3270492">
                  <a:extLst>
                    <a:ext uri="{9D8B030D-6E8A-4147-A177-3AD203B41FA5}">
                      <a16:colId xmlns:a16="http://schemas.microsoft.com/office/drawing/2014/main" val="1205004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t-BR" dirty="0"/>
                        <a:t>Auditoria Contábil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t-BR" dirty="0"/>
                        <a:t>Auditoria Orçamentária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t-BR" dirty="0"/>
                        <a:t>Auditoria Patrimonial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858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Educacional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Monitorar a aplicação de recursos em infraestrutura, salários e materiais didáticos.</a:t>
                      </a:r>
                    </a:p>
                    <a:p>
                      <a:r>
                        <a:rPr lang="pt-BR" dirty="0"/>
                        <a:t>Garantir que os recursos sejam utilizados de forma eficiente e em conformidade com as regulamentações.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Garantir que os recursos destinados à educação sejam aplicados de forma eficaz.</a:t>
                      </a:r>
                    </a:p>
                    <a:p>
                      <a:r>
                        <a:rPr lang="pt-BR" dirty="0"/>
                        <a:t>Avaliar despesas com salários, materiais didáticos, infraestrutura e programas de ensino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Monitorar bens patrimoniais como infraestrutura escolar, equipamentos didáticos e tecnológicos.</a:t>
                      </a:r>
                    </a:p>
                    <a:p>
                      <a:r>
                        <a:rPr lang="pt-BR" dirty="0"/>
                        <a:t>Avaliar a utilização e manutenção dos ativos para garantir que atendam às necessidades educacionais.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8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Infraestrutura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Controlar os custos de construção, manutenção e operação de obras públicas ou privadas.</a:t>
                      </a:r>
                    </a:p>
                    <a:p>
                      <a:r>
                        <a:rPr lang="pt-BR" dirty="0"/>
                        <a:t>Verificar a conformidade com contratos e a alocação de recursos em projetos de grande escala.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Monitorar a execução de projetos de construção e manutenção de obras públicas ou privadas.</a:t>
                      </a:r>
                    </a:p>
                    <a:p>
                      <a:r>
                        <a:rPr lang="pt-BR" dirty="0"/>
                        <a:t>Controlar custos, prazos e qualidade das obras, além de verificar a conformidade com os contratos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Controlar ativos relacionados a obras públicas e privadas, como terrenos, edificações e equipamentos pesados.</a:t>
                      </a:r>
                    </a:p>
                    <a:p>
                      <a:r>
                        <a:rPr lang="pt-BR" dirty="0"/>
                        <a:t>Garantir a conformidade com contratos e regulamentos, além de monitorar a depreciação dos ativos.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697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0530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EC9869-E250-2C74-C3CD-CF4200DF5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661BC4E-5D8D-0028-0BCE-C55D5918B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577" y="1326004"/>
            <a:ext cx="7277493" cy="4351338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pt-BR" sz="5100" dirty="0">
                <a:ea typeface="Montserrat"/>
                <a:cs typeface="Arial" panose="020B0604020202020204" pitchFamily="34" charset="0"/>
                <a:sym typeface="Montserrat"/>
              </a:rPr>
              <a:t>Controle Interno Municipal: Plano de Ação e Auditorias</a:t>
            </a:r>
            <a:endParaRPr lang="pt-BR" sz="5100" noProof="0" dirty="0"/>
          </a:p>
          <a:p>
            <a:pPr marL="0" indent="0" algn="r">
              <a:lnSpc>
                <a:spcPct val="120000"/>
              </a:lnSpc>
              <a:buNone/>
            </a:pPr>
            <a:r>
              <a:rPr lang="pt-BR" sz="3400" b="1" noProof="0" dirty="0">
                <a:solidFill>
                  <a:schemeClr val="accent2"/>
                </a:solidFill>
              </a:rPr>
              <a:t>Auditoria Contábil, Orçamentária e Patrimonial no Contexto Municipal</a:t>
            </a:r>
            <a:endParaRPr lang="pt-BR" sz="3000" b="1" noProof="0" dirty="0">
              <a:solidFill>
                <a:schemeClr val="accent2"/>
              </a:solidFill>
            </a:endParaRPr>
          </a:p>
          <a:p>
            <a:pPr marL="0" indent="0" algn="r">
              <a:lnSpc>
                <a:spcPct val="120000"/>
              </a:lnSpc>
              <a:buNone/>
            </a:pPr>
            <a:endParaRPr lang="pt-BR" sz="2000" dirty="0"/>
          </a:p>
          <a:p>
            <a:pPr marL="0" indent="0" algn="r">
              <a:lnSpc>
                <a:spcPct val="120000"/>
              </a:lnSpc>
              <a:buNone/>
            </a:pPr>
            <a:r>
              <a:rPr lang="pt-BR" sz="3100" noProof="0" dirty="0"/>
              <a:t>Muito Obrigada!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pt-BR" sz="3100" dirty="0"/>
              <a:t>Marcia do Valle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300" noProof="0" dirty="0"/>
              <a:t>mc</a:t>
            </a:r>
            <a:r>
              <a:rPr lang="pt-BR" sz="2300" dirty="0"/>
              <a:t>rvalle@gmail.com</a:t>
            </a:r>
            <a:endParaRPr lang="pt-BR" sz="2300" noProof="0" dirty="0"/>
          </a:p>
        </p:txBody>
      </p:sp>
    </p:spTree>
    <p:extLst>
      <p:ext uri="{BB962C8B-B14F-4D97-AF65-F5344CB8AC3E}">
        <p14:creationId xmlns:p14="http://schemas.microsoft.com/office/powerpoint/2010/main" val="2715739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C31175-3FEF-37F8-141D-1FFAA086E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639" y="977977"/>
            <a:ext cx="8342721" cy="4902045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conceitos de auditoria contábil, patrimonial e orçamentária ganham relevância no contexto da administração pública e privada, especialmente em relação à: </a:t>
            </a:r>
            <a:endParaRPr lang="pt-BR" sz="2000" dirty="0"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dirty="0">
                <a:solidFill>
                  <a:schemeClr val="accent2"/>
                </a:solidFill>
                <a:cs typeface="Arial" panose="020B0604020202020204" pitchFamily="34" charset="0"/>
              </a:rPr>
              <a:t>transparência  		     planejamento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t-BR" dirty="0">
                <a:solidFill>
                  <a:schemeClr val="accent2"/>
                </a:solidFill>
                <a:cs typeface="Arial" panose="020B0604020202020204" pitchFamily="34" charset="0"/>
              </a:rPr>
              <a:t>eficiência na gestão de recursos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pt-BR" dirty="0">
                <a:solidFill>
                  <a:schemeClr val="accent2"/>
                </a:solidFill>
                <a:cs typeface="Arial" panose="020B0604020202020204" pitchFamily="34" charset="0"/>
              </a:rPr>
              <a:t>    controle				     qualidade do gasto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t-BR" dirty="0">
                <a:solidFill>
                  <a:schemeClr val="accent2"/>
                </a:solidFill>
                <a:cs typeface="Arial" panose="020B0604020202020204" pitchFamily="34" charset="0"/>
              </a:rPr>
              <a:t>responsabilidade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pt-BR" dirty="0">
                <a:solidFill>
                  <a:schemeClr val="accent2"/>
                </a:solidFill>
                <a:cs typeface="Arial" panose="020B0604020202020204" pitchFamily="34" charset="0"/>
              </a:rPr>
              <a:t>	 conformidade</a:t>
            </a:r>
          </a:p>
          <a:p>
            <a:pPr marL="4572000" indent="0" algn="ctr">
              <a:lnSpc>
                <a:spcPct val="100000"/>
              </a:lnSpc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74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A2A8A3-E2B3-92C1-EBF0-FE2B515D9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56B821-908E-EC13-B6D3-6A0D3A66D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8219"/>
            <a:ext cx="9898930" cy="5976700"/>
          </a:xfrm>
        </p:spPr>
        <p:txBody>
          <a:bodyPr>
            <a:noAutofit/>
          </a:bodyPr>
          <a:lstStyle/>
          <a:p>
            <a:pPr rtl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000" b="1" i="0" u="none" strike="noStrike" spc="300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Impactos na Governança Pública do Paraná</a:t>
            </a:r>
            <a:endParaRPr lang="pt-BR" sz="2000" b="0" spc="300" dirty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indent="-179388" defTabSz="1347788" rtl="0" fontAlgn="base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Promoção de confiança: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Fortalece a relação entre o governo e os cidadãos, ao demonstrar que os recursos públicos estão sendo administrados com responsabilidade.</a:t>
            </a:r>
          </a:p>
          <a:p>
            <a:pPr marL="1254125" indent="-179388" rtl="0" fontAlgn="base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Tomada de decisão informada: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Fornece dados confiáveis para que gestores possam implementar políticas públicas mais eficientes.</a:t>
            </a:r>
          </a:p>
          <a:p>
            <a:pPr marL="1970088" indent="-179388" rtl="0" fontAlgn="base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Prevenção de irregularidades: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Reduz riscos de fraudes, desvios e desperdícios de recursos.</a:t>
            </a:r>
          </a:p>
          <a:p>
            <a:pPr marL="2686050" indent="-179388" rtl="0" fontAlgn="base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Desenvolvimento sustentável: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Facilita o planejamento e a execução de projetos que promovem o bem-estar social e econômico no estado.</a:t>
            </a:r>
          </a:p>
          <a:p>
            <a:pPr marL="0" indent="0" algn="ctr" rtl="0">
              <a:lnSpc>
                <a:spcPct val="100000"/>
              </a:lnSpc>
              <a:spcAft>
                <a:spcPts val="800"/>
              </a:spcAft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aplicação dessas auditorias no Paraná é essencial para aprimorar a gestão pública, garantir o </a:t>
            </a:r>
            <a:r>
              <a:rPr lang="pt-BR" sz="20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uso responsável 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 recursos e proporcionar </a:t>
            </a:r>
            <a:r>
              <a:rPr lang="pt-BR" sz="20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melhores serviços 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à população.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38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4421A8-0804-91ED-C815-D8D82A23B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87A284-0572-6FC6-2F70-22672DFC4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None/>
            </a:pPr>
            <a:r>
              <a:rPr lang="pt-BR" sz="2000" b="1" spc="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Transparência na Gestão Municipal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transparência na administração pública permite que os cidadãos acompanhem e fiscalizem a aplicação dos recursos públicos. Isso fortalece a </a:t>
            </a:r>
            <a:r>
              <a:rPr lang="pt-B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confiança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na gestão e reduz riscos de corrupção. Algumas práticas importantes incluem:</a:t>
            </a:r>
          </a:p>
          <a:p>
            <a:pPr marL="1254125" indent="-179388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Portais de Transparência</a:t>
            </a:r>
          </a:p>
          <a:p>
            <a:pPr marL="125412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Divulgação de informações sobre receitas, despesas, contratos e licitações de forma acessível e atualizada.</a:t>
            </a:r>
          </a:p>
          <a:p>
            <a:pPr marL="1970088" indent="-1793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Lei de Acesso à Informação (LAI)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Lei n° 12.527, de 18 de novembro de 2011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00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cs typeface="Arial" panose="020B0604020202020204" pitchFamily="34" charset="0"/>
              </a:rPr>
              <a:t>Garantia de que qualquer cidadão possa solicitar dados sobre a administração pública.</a:t>
            </a:r>
          </a:p>
          <a:p>
            <a:pPr marL="2865438" indent="-1793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Participação Popular</a:t>
            </a:r>
          </a:p>
          <a:p>
            <a:pPr marL="286543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cs typeface="Arial" panose="020B0604020202020204" pitchFamily="34" charset="0"/>
              </a:rPr>
              <a:t>Incentivo à sociedade para contribuir na tomada de decisões, por meio de audiências públicas e consultas populares.</a:t>
            </a:r>
          </a:p>
          <a:p>
            <a:pPr>
              <a:lnSpc>
                <a:spcPct val="170000"/>
              </a:lnSpc>
              <a:buNone/>
            </a:pP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7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3F5AEC-4141-9664-3EA7-EC4047A8B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E62E46-1AAB-DCCE-97B7-3C7E1E05A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000" b="1" spc="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Eficiência na Gestão Municipal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eficiência na gestão pública busca otimizar recursos e melhorar a prestação de serviços à população. Algumas estratégias incluem:</a:t>
            </a:r>
          </a:p>
          <a:p>
            <a:pPr marL="1254125" indent="-179388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Modernização Administrativa</a:t>
            </a:r>
          </a:p>
          <a:p>
            <a:pPr marL="125412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Uso de tecnologia para agilizar processos e reduzir burocracia.</a:t>
            </a:r>
          </a:p>
          <a:p>
            <a:pPr marL="1970088" indent="-1793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Capacitação de Servidores</a:t>
            </a:r>
          </a:p>
          <a:p>
            <a:pPr marL="19700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cs typeface="Arial" panose="020B0604020202020204" pitchFamily="34" charset="0"/>
              </a:rPr>
              <a:t>Treinamento contínuo para melhorar a qualidade dos serviços prestados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686050" indent="-177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Planejamento Estratégico</a:t>
            </a:r>
          </a:p>
          <a:p>
            <a:pPr marL="268605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Definição de metas claras e acompanhamento de indicadores de desempenho.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  <a:tabLst>
                <a:tab pos="10312400" algn="l"/>
              </a:tabLst>
            </a:pPr>
            <a:endParaRPr lang="pt-BR" sz="2000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C63740D-A595-8DDC-3B57-2EB435AC34A1}"/>
              </a:ext>
            </a:extLst>
          </p:cNvPr>
          <p:cNvSpPr/>
          <p:nvPr/>
        </p:nvSpPr>
        <p:spPr>
          <a:xfrm>
            <a:off x="2281287" y="4703976"/>
            <a:ext cx="7758259" cy="10463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buNone/>
              <a:tabLst>
                <a:tab pos="9153525" algn="l"/>
              </a:tabLst>
            </a:pP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implementação dessas práticas contribui para uma administração mais </a:t>
            </a:r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transparente</a:t>
            </a: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eficiente</a:t>
            </a: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voltada para o </a:t>
            </a:r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bem-estar da população.</a:t>
            </a:r>
          </a:p>
        </p:txBody>
      </p:sp>
    </p:spTree>
    <p:extLst>
      <p:ext uri="{BB962C8B-B14F-4D97-AF65-F5344CB8AC3E}">
        <p14:creationId xmlns:p14="http://schemas.microsoft.com/office/powerpoint/2010/main" val="262523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A6AD8F-8DDA-86BD-C435-70B08A775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2F2BC9-CF9D-CDBA-D88B-0118E3F68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auditoria desempenha um papel essencial como ferramenta de controle e melhoria na gestão municipal, garantindo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transparência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eficiência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conformidade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com as normas legais. Aqui estão alguns dos principais aspectos:</a:t>
            </a:r>
          </a:p>
          <a:p>
            <a:pPr marL="1074738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1. Controle e Fiscalização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4738" indent="0">
              <a:lnSpc>
                <a:spcPct val="10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auditoria municipal verifica se os recursos públicos estão sendo utilizados corretamente, prevenindo fraudes e irregularidades. Ela avalia a execução orçamentária, a gestão patrimonial e a conformidade dos processos administrativos com as leis vigentes.</a:t>
            </a:r>
          </a:p>
          <a:p>
            <a:pPr marL="2149475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2. Melhoria da Gestão Pública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9475" indent="0">
              <a:lnSpc>
                <a:spcPct val="10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Além de identificar falhas, a auditoria sugere melhorias para otimizar a administração municipal. Isso inclui recomendações para aprimorar a eficiência dos serviços públicos, reduzir desperdícios e fortalecer mecanismos de controle interno.</a:t>
            </a:r>
          </a:p>
        </p:txBody>
      </p:sp>
    </p:spTree>
    <p:extLst>
      <p:ext uri="{BB962C8B-B14F-4D97-AF65-F5344CB8AC3E}">
        <p14:creationId xmlns:p14="http://schemas.microsoft.com/office/powerpoint/2010/main" val="104824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EF5FD5-5607-0DD2-CF57-9763C91BC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96AA39-695B-071F-BA65-815950D77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9" y="513654"/>
            <a:ext cx="10515600" cy="5170709"/>
          </a:xfrm>
        </p:spPr>
        <p:txBody>
          <a:bodyPr anchor="ctr">
            <a:noAutofit/>
          </a:bodyPr>
          <a:lstStyle/>
          <a:p>
            <a:pPr marL="2865438" indent="0">
              <a:lnSpc>
                <a:spcPct val="100000"/>
              </a:lnSpc>
              <a:buNone/>
              <a:tabLst>
                <a:tab pos="2865438" algn="l"/>
              </a:tabLst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3. Transparência e Prestação de Contas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5438" indent="0">
              <a:lnSpc>
                <a:spcPct val="100000"/>
              </a:lnSpc>
              <a:buNone/>
              <a:tabLst>
                <a:tab pos="2865438" algn="l"/>
              </a:tabLst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auditoria contribui para a transparência ao garantir que as informações financeiras e operacionais sejam acessíveis à população e aos órgãos de controle. Isso fortalece a confiança dos cidadãos na administração pública.</a:t>
            </a:r>
          </a:p>
          <a:p>
            <a:pPr marL="179070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4. Cumprimento das Normas e Regulamentações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0700" indent="0">
              <a:lnSpc>
                <a:spcPct val="10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municípios devem seguir normas como a Lei de Responsabilidade Fiscal (LRF), que exige planejamento e controle dos gastos públicos. A auditoria verifica se essas normas estão sendo cumpridas e propõe ajustes quando necessário.</a:t>
            </a:r>
          </a:p>
          <a:p>
            <a:pPr marL="1074738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pt-BR" sz="2000" b="1" dirty="0">
                <a:cs typeface="Arial" panose="020B0604020202020204" pitchFamily="34" charset="0"/>
              </a:rPr>
              <a:t>5. Impacto na Eficiência dos Serviços Públicos</a:t>
            </a:r>
            <a:endParaRPr lang="pt-BR" sz="2000" dirty="0">
              <a:cs typeface="Arial" panose="020B0604020202020204" pitchFamily="34" charset="0"/>
            </a:endParaRPr>
          </a:p>
          <a:p>
            <a:pPr marL="1074738" indent="0">
              <a:lnSpc>
                <a:spcPct val="100000"/>
              </a:lnSpc>
              <a:buNone/>
            </a:pPr>
            <a:r>
              <a:rPr lang="pt-BR" sz="2000" dirty="0">
                <a:cs typeface="Arial" panose="020B0604020202020204" pitchFamily="34" charset="0"/>
              </a:rPr>
              <a:t>Ao identificar pontos de melhoria, a auditoria ajuda a tornar os serviços municipais mais eficientes, garantindo que os recursos sejam aplicados de forma estratégica para atender melhor às necessidades da população.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43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5D26C-890C-8C57-99B0-478893BBE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noProof="0" dirty="0">
                <a:latin typeface="Arial" panose="020B0604020202020204" pitchFamily="34" charset="0"/>
                <a:cs typeface="Arial" panose="020B0604020202020204" pitchFamily="34" charset="0"/>
              </a:rPr>
              <a:t>Receita Pública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82DDE0-0F83-F445-C29E-88750D777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5431" y="1825625"/>
            <a:ext cx="7239786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Definição e exemplos de receitas públicas.</a:t>
            </a:r>
          </a:p>
          <a:p>
            <a:pPr>
              <a:lnSpc>
                <a:spcPct val="150000"/>
              </a:lnSpc>
            </a:pPr>
            <a:r>
              <a:rPr lang="pt-BR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Princípios: legalidade, transparência e eficiência.</a:t>
            </a:r>
          </a:p>
          <a:p>
            <a:pPr>
              <a:lnSpc>
                <a:spcPct val="150000"/>
              </a:lnSpc>
            </a:pPr>
            <a:r>
              <a:rPr lang="pt-BR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Controle interno e auditoria nas receitas.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8746CB2-E3AE-C6CA-0267-718A9F221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231" y="1825625"/>
            <a:ext cx="1600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74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3713A3-78C1-FB73-1626-59DC765FA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0AF464-8CA7-4E33-F4D2-369549B16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7505" y="1566001"/>
            <a:ext cx="8436989" cy="3725997"/>
          </a:xfrm>
        </p:spPr>
        <p:txBody>
          <a:bodyPr anchor="ctr">
            <a:noAutofit/>
          </a:bodyPr>
          <a:lstStyle/>
          <a:p>
            <a:pPr rtl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400" b="1" i="0" u="none" strike="noStrike" spc="300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que é Receita Pública?</a:t>
            </a:r>
          </a:p>
          <a:p>
            <a:pPr marL="1790700" indent="0" algn="just" rtl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Conjunto de recursos financeiros que o governo arrecada para financiar suas atividades e cumprir suas obrigações legais, como saúde, educação, infraestrutura e segurança pública. Esses recursos podem vir de diversas fontes, sendo classificados em correntes e de capital.</a:t>
            </a:r>
            <a:endParaRPr lang="pt-BR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9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C4206C-DF7C-1245-8DB2-5A2AAE63C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848" y="241922"/>
            <a:ext cx="7890235" cy="4351338"/>
          </a:xfrm>
        </p:spPr>
        <p:txBody>
          <a:bodyPr>
            <a:noAutofit/>
          </a:bodyPr>
          <a:lstStyle/>
          <a:p>
            <a:pPr marL="0" indent="0" algn="just" rtl="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Marcia do Valle</a:t>
            </a:r>
            <a:endParaRPr lang="pt-BR" sz="3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Mestre em Fazenda Pública e Administração Financeira pelo </a:t>
            </a:r>
            <a:r>
              <a:rPr lang="pt-BR" sz="2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Instituto de Estudios Fiscales – IEF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Universidad Nacional de Educación a Distancia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UNED, em Madrid. Pós-graduada em MBA Executivo: Gestão Pública Fazendária pela Fundação Getúlio Vargas – FGV e em Gestão Empresarial pela Universidade do Vale do Itajaí  – UNIVALI. Especialização em Contabilidade Aplicada ao Setor Público pela Escola de Gestão do Tribunal de Contas do Estado do Paraná – TCEPR. </a:t>
            </a:r>
            <a:endParaRPr lang="pt-BR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Atuação profissional como agente fazendária, em Gestão Pública, Orçamentária e Financeira desde 2006, nas Secretarias de Estado de Educação, de Planejamento e da Fazenda Pública. Atualmente, Coordenadora do Departamento Financeiro na Subprocuradoria-Geral de Justiça  para Assuntos Administrativos – SubAdm do Ministério Público do Paraná.</a:t>
            </a:r>
            <a:endParaRPr lang="pt-BR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081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DFCCED-CB64-9F9F-B5B2-03096C944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0D71D6B-4305-6FAD-C90C-1A6682195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96446"/>
              </p:ext>
            </p:extLst>
          </p:nvPr>
        </p:nvGraphicFramePr>
        <p:xfrm>
          <a:off x="1324989" y="870496"/>
          <a:ext cx="8752265" cy="4119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5476">
                  <a:extLst>
                    <a:ext uri="{9D8B030D-6E8A-4147-A177-3AD203B41FA5}">
                      <a16:colId xmlns:a16="http://schemas.microsoft.com/office/drawing/2014/main" val="341919872"/>
                    </a:ext>
                  </a:extLst>
                </a:gridCol>
                <a:gridCol w="2456500">
                  <a:extLst>
                    <a:ext uri="{9D8B030D-6E8A-4147-A177-3AD203B41FA5}">
                      <a16:colId xmlns:a16="http://schemas.microsoft.com/office/drawing/2014/main" val="133928007"/>
                    </a:ext>
                  </a:extLst>
                </a:gridCol>
                <a:gridCol w="4880289">
                  <a:extLst>
                    <a:ext uri="{9D8B030D-6E8A-4147-A177-3AD203B41FA5}">
                      <a16:colId xmlns:a16="http://schemas.microsoft.com/office/drawing/2014/main" val="33740610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dirty="0"/>
                        <a:t>Receitas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dirty="0"/>
                        <a:t>Origem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dirty="0"/>
                        <a:t>Exemplos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4441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dirty="0"/>
                        <a:t>Correntes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dirty="0"/>
                        <a:t>Provenientes de atividades regulares e permanentes do governo.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Impostos (IPTU, ICMS, ISS).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Taxas (de licença, de coleta de lixo).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Contribuições de Melhoria.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Receita Patrimonial (aluguéis, dividendos).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Transferências correntes (repasses estaduais ou federais) FPM.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712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dirty="0"/>
                        <a:t>Capital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Relacionam-se a operações que alteram o patrimônio público, geralmente de forma não recorrente.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Operações de crédito (empréstimos e financiamentos).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Alienação de bens.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Transferências de capital (convênios para obras públicas).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Amortização de empréstimos (pagamentos recebidos).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365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908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85A37D-A58E-B9F3-54DD-BD65D8136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357E05-EC35-2D17-6264-E136639F4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lang="pt-BR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Princípios Fundamentais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b="1" dirty="0">
                <a:solidFill>
                  <a:srgbClr val="000000"/>
                </a:solidFill>
                <a:cs typeface="Arial" panose="020B0604020202020204" pitchFamily="34" charset="0"/>
              </a:rPr>
              <a:t>das Receitas Públicas</a:t>
            </a:r>
            <a:endParaRPr lang="pt-BR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F52F009-E671-DAB8-2DCD-6714224EBB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1811548"/>
              </p:ext>
            </p:extLst>
          </p:nvPr>
        </p:nvGraphicFramePr>
        <p:xfrm>
          <a:off x="2032000" y="1194105"/>
          <a:ext cx="8128000" cy="4469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D005097-0C66-4592-0FC4-1E1A5970936E}"/>
              </a:ext>
            </a:extLst>
          </p:cNvPr>
          <p:cNvSpPr/>
          <p:nvPr/>
        </p:nvSpPr>
        <p:spPr>
          <a:xfrm>
            <a:off x="8133498" y="2487050"/>
            <a:ext cx="2121031" cy="754145"/>
          </a:xfrm>
          <a:prstGeom prst="roundRect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 receita deve esta prevista na legislação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23D9B9E6-6510-5334-0BAD-0A3E0522258D}"/>
              </a:ext>
            </a:extLst>
          </p:cNvPr>
          <p:cNvSpPr/>
          <p:nvPr/>
        </p:nvSpPr>
        <p:spPr>
          <a:xfrm>
            <a:off x="7162013" y="4967879"/>
            <a:ext cx="3092516" cy="754145"/>
          </a:xfrm>
          <a:prstGeom prst="round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sociedade precisa ter acesso a informações claras sobre as fontes de receita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842875A6-7081-4307-D697-F72EC496CB56}"/>
              </a:ext>
            </a:extLst>
          </p:cNvPr>
          <p:cNvSpPr/>
          <p:nvPr/>
        </p:nvSpPr>
        <p:spPr>
          <a:xfrm>
            <a:off x="2732988" y="4235776"/>
            <a:ext cx="3092516" cy="75414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arrecadação e uso devem ser feitos de maneira eficaz e com baixo custo</a:t>
            </a:r>
          </a:p>
        </p:txBody>
      </p:sp>
    </p:spTree>
    <p:extLst>
      <p:ext uri="{BB962C8B-B14F-4D97-AF65-F5344CB8AC3E}">
        <p14:creationId xmlns:p14="http://schemas.microsoft.com/office/powerpoint/2010/main" val="13630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E995AD-7367-2774-1773-C34B39FA9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9F15E5-ED56-4539-883C-6ADFF5634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814" y="523081"/>
            <a:ext cx="9992511" cy="5811838"/>
          </a:xfrm>
        </p:spPr>
        <p:txBody>
          <a:bodyPr>
            <a:normAutofit/>
          </a:bodyPr>
          <a:lstStyle/>
          <a:p>
            <a:pPr rtl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Processo de Arrecadação da Receita Pública</a:t>
            </a:r>
            <a:endParaRPr lang="pt-BR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766C168-2587-7B16-7C8E-457E6EF8D2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0493943"/>
              </p:ext>
            </p:extLst>
          </p:nvPr>
        </p:nvGraphicFramePr>
        <p:xfrm>
          <a:off x="2107415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4061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56970F-D69C-C1E3-96EF-D81872D02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xplosão: 8 Pontos 28">
            <a:extLst>
              <a:ext uri="{FF2B5EF4-FFF2-40B4-BE49-F238E27FC236}">
                <a16:creationId xmlns:a16="http://schemas.microsoft.com/office/drawing/2014/main" id="{77F283C0-4E43-1652-11AE-E764E88165D2}"/>
              </a:ext>
            </a:extLst>
          </p:cNvPr>
          <p:cNvSpPr/>
          <p:nvPr/>
        </p:nvSpPr>
        <p:spPr>
          <a:xfrm>
            <a:off x="1014167" y="1371460"/>
            <a:ext cx="5920033" cy="2182375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16FEAA-DF40-2B83-9860-D737DC43F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4388284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Importância da Receita Pública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lang="pt-BR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lang="pt-BR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indent="0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Financiamento de Serviços Públicos</a:t>
            </a:r>
          </a:p>
          <a:p>
            <a:pPr marL="1970088" indent="0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  <a:p>
            <a:pPr marL="1970088" indent="0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rgbClr val="000000"/>
                </a:solidFill>
                <a:cs typeface="Arial" panose="020B0604020202020204" pitchFamily="34" charset="0"/>
              </a:rPr>
              <a:t>						</a:t>
            </a:r>
            <a:r>
              <a:rPr lang="pt-BR" sz="2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Equilíbrio Fiscal</a:t>
            </a:r>
          </a:p>
          <a:p>
            <a:pPr marL="1970088" indent="0" rtl="0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33737" indent="0" rtl="0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33737" indent="0" rtl="0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233737" indent="0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Desenvolvimento Local</a:t>
            </a:r>
          </a:p>
        </p:txBody>
      </p:sp>
      <p:pic>
        <p:nvPicPr>
          <p:cNvPr id="6" name="Gráfico 5" descr="Ônibus estrutura de tópicos">
            <a:extLst>
              <a:ext uri="{FF2B5EF4-FFF2-40B4-BE49-F238E27FC236}">
                <a16:creationId xmlns:a16="http://schemas.microsoft.com/office/drawing/2014/main" id="{8614D52A-6396-5C79-4E95-D49195D84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8451" y="2485888"/>
            <a:ext cx="914400" cy="914400"/>
          </a:xfrm>
          <a:prstGeom prst="rect">
            <a:avLst/>
          </a:prstGeom>
        </p:spPr>
      </p:pic>
      <p:pic>
        <p:nvPicPr>
          <p:cNvPr id="8" name="Gráfico 7" descr="Sala de aula estrutura de tópicos">
            <a:extLst>
              <a:ext uri="{FF2B5EF4-FFF2-40B4-BE49-F238E27FC236}">
                <a16:creationId xmlns:a16="http://schemas.microsoft.com/office/drawing/2014/main" id="{905912C9-963A-86F1-8CC6-B180DF9A1A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11502" y="2402670"/>
            <a:ext cx="914400" cy="914400"/>
          </a:xfrm>
          <a:prstGeom prst="rect">
            <a:avLst/>
          </a:prstGeom>
        </p:spPr>
      </p:pic>
      <p:pic>
        <p:nvPicPr>
          <p:cNvPr id="10" name="Gráfico 9" descr="Médica estrutura de tópicos">
            <a:extLst>
              <a:ext uri="{FF2B5EF4-FFF2-40B4-BE49-F238E27FC236}">
                <a16:creationId xmlns:a16="http://schemas.microsoft.com/office/drawing/2014/main" id="{02442296-D687-A631-B936-7AA967ACBA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03205" y="2402670"/>
            <a:ext cx="914400" cy="91440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5CBA037B-9D65-596B-0E7E-30B2783236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8587" y="3072193"/>
            <a:ext cx="1610826" cy="963284"/>
          </a:xfrm>
          <a:prstGeom prst="rect">
            <a:avLst/>
          </a:prstGeom>
        </p:spPr>
      </p:pic>
      <p:pic>
        <p:nvPicPr>
          <p:cNvPr id="26" name="Gráfico 25" descr="Trabalhar de casa estrutura de tópicos">
            <a:extLst>
              <a:ext uri="{FF2B5EF4-FFF2-40B4-BE49-F238E27FC236}">
                <a16:creationId xmlns:a16="http://schemas.microsoft.com/office/drawing/2014/main" id="{02F6CDD6-4C68-D9F0-594F-316A365F0B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03889" y="4232705"/>
            <a:ext cx="914400" cy="914400"/>
          </a:xfrm>
          <a:prstGeom prst="rect">
            <a:avLst/>
          </a:prstGeom>
        </p:spPr>
      </p:pic>
      <p:pic>
        <p:nvPicPr>
          <p:cNvPr id="28" name="Gráfico 27" descr="Cena de ponte estrutura de tópicos">
            <a:extLst>
              <a:ext uri="{FF2B5EF4-FFF2-40B4-BE49-F238E27FC236}">
                <a16:creationId xmlns:a16="http://schemas.microsoft.com/office/drawing/2014/main" id="{98A52D96-44D5-398F-630D-F38D4CE812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571983" y="4175576"/>
            <a:ext cx="914400" cy="914400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299A2BC6-89F2-B3E7-5823-9FF132362D5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7195" y="5183517"/>
            <a:ext cx="1928813" cy="842276"/>
          </a:xfrm>
          <a:prstGeom prst="rect">
            <a:avLst/>
          </a:prstGeom>
        </p:spPr>
      </p:pic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400E263A-E2CE-4763-B553-F2BF74F82389}"/>
              </a:ext>
            </a:extLst>
          </p:cNvPr>
          <p:cNvCxnSpPr/>
          <p:nvPr/>
        </p:nvCxnSpPr>
        <p:spPr>
          <a:xfrm>
            <a:off x="1536569" y="2092751"/>
            <a:ext cx="0" cy="13362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614EC4BB-B4EB-6CF6-317D-509530FB550D}"/>
              </a:ext>
            </a:extLst>
          </p:cNvPr>
          <p:cNvCxnSpPr>
            <a:cxnSpLocks/>
          </p:cNvCxnSpPr>
          <p:nvPr/>
        </p:nvCxnSpPr>
        <p:spPr>
          <a:xfrm flipH="1">
            <a:off x="1536569" y="3400288"/>
            <a:ext cx="4340756" cy="287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B2D4BD05-F728-A5C9-B0B2-F343DFCBF354}"/>
              </a:ext>
            </a:extLst>
          </p:cNvPr>
          <p:cNvCxnSpPr>
            <a:cxnSpLocks/>
          </p:cNvCxnSpPr>
          <p:nvPr/>
        </p:nvCxnSpPr>
        <p:spPr>
          <a:xfrm>
            <a:off x="4058451" y="3878914"/>
            <a:ext cx="0" cy="230711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1070EDA2-07EF-A70F-6E2F-3D0759FE86A6}"/>
              </a:ext>
            </a:extLst>
          </p:cNvPr>
          <p:cNvCxnSpPr>
            <a:cxnSpLocks/>
          </p:cNvCxnSpPr>
          <p:nvPr/>
        </p:nvCxnSpPr>
        <p:spPr>
          <a:xfrm flipH="1">
            <a:off x="4058451" y="6186025"/>
            <a:ext cx="297394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125669D7-C8DA-050C-D5F5-3100AE927622}"/>
              </a:ext>
            </a:extLst>
          </p:cNvPr>
          <p:cNvCxnSpPr>
            <a:cxnSpLocks/>
          </p:cNvCxnSpPr>
          <p:nvPr/>
        </p:nvCxnSpPr>
        <p:spPr>
          <a:xfrm>
            <a:off x="8129047" y="2667786"/>
            <a:ext cx="0" cy="148941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30D9FE1D-43C2-89DB-441D-3125EAB99BD3}"/>
              </a:ext>
            </a:extLst>
          </p:cNvPr>
          <p:cNvCxnSpPr>
            <a:cxnSpLocks/>
          </p:cNvCxnSpPr>
          <p:nvPr/>
        </p:nvCxnSpPr>
        <p:spPr>
          <a:xfrm flipH="1">
            <a:off x="8129047" y="4138991"/>
            <a:ext cx="2033048" cy="1820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773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CDA139-0CAD-55A2-2846-B94568D2B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A4DC3B-A683-E5C7-6102-D72672DED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 rtl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400" b="1" dirty="0">
                <a:solidFill>
                  <a:srgbClr val="000000"/>
                </a:solidFill>
                <a:cs typeface="Arial" panose="020B0604020202020204" pitchFamily="34" charset="0"/>
              </a:rPr>
              <a:t>Auditoria da</a:t>
            </a: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Receita Pública</a:t>
            </a:r>
            <a:endParaRPr lang="pt-BR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30775" rtl="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4438" indent="0" rtl="0" fontAlgn="base">
              <a:lnSpc>
                <a:spcPct val="150000"/>
              </a:lnSpc>
              <a:buNone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 que é importante</a:t>
            </a:r>
            <a:r>
              <a:rPr lang="pt-BR" sz="2000" b="1" dirty="0">
                <a:solidFill>
                  <a:srgbClr val="000000"/>
                </a:solidFill>
                <a:cs typeface="Arial" panose="020B0604020202020204" pitchFamily="34" charset="0"/>
              </a:rPr>
              <a:t>?</a:t>
            </a:r>
          </a:p>
          <a:p>
            <a:pPr marL="5024438" indent="0" rtl="0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Garantir que a arrecadação seja feita em conformidade com a legislação e os princípios de justiça fiscal. Previne fraudes e desvios.</a:t>
            </a:r>
          </a:p>
          <a:p>
            <a:pPr marL="0" indent="0" rtl="0" fontAlgn="base">
              <a:lnSpc>
                <a:spcPct val="150000"/>
              </a:lnSpc>
              <a:buNone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que avalia?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rtl="0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Regularidade na arrecadação, controle das fontes de receita e eficiência dos sistemas de cobrança.</a:t>
            </a:r>
          </a:p>
          <a:p>
            <a:pPr marL="0" indent="0">
              <a:lnSpc>
                <a:spcPct val="150000"/>
              </a:lnSpc>
              <a:buNone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Abelha confusa">
            <a:extLst>
              <a:ext uri="{FF2B5EF4-FFF2-40B4-BE49-F238E27FC236}">
                <a16:creationId xmlns:a16="http://schemas.microsoft.com/office/drawing/2014/main" id="{56CEBBDA-9970-9C51-B79B-0473B9909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89" y="876691"/>
            <a:ext cx="3586899" cy="358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45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9F1843-6CFA-8B82-C465-639C51E3B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A9C3FB-D224-2E07-9BE3-1D3FFC43A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controle interno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auditoria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nas receitas públicas municipais são essenciais para garantir a transparência, a legalidade e a eficiência na gestão dos recursos públicos. </a:t>
            </a:r>
          </a:p>
          <a:p>
            <a:pPr>
              <a:lnSpc>
                <a:spcPct val="150000"/>
              </a:lnSpc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indent="-274638"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Controle Interno nas Receitas Públicas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3513" indent="0"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controle interno é um conjunto de procedimentos e normas adotados pela administração municipal para assegurar que as receitas sejam arrecadadas corretamente e aplicadas conforme a legislação. 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504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EFD326-4193-81BD-4E71-F4A8EAC5B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F579AF-B049-40C2-266A-CF947770C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cs typeface="Arial" panose="020B0604020202020204" pitchFamily="34" charset="0"/>
            </a:endParaRPr>
          </a:p>
          <a:p>
            <a:pPr marL="3590925" lvl="8" indent="0"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Verificação da correta cobrança de tributos.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cs typeface="Arial" panose="020B0604020202020204" pitchFamily="34" charset="0"/>
            </a:endParaRPr>
          </a:p>
          <a:p>
            <a:pPr marL="4035425" lvl="8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Implementação de mecanismos para evitar desvios de recursos e garantir a integridade dos registros financeiros.</a:t>
            </a:r>
          </a:p>
          <a:p>
            <a:pPr marL="4487863" indent="0">
              <a:lnSpc>
                <a:spcPct val="150000"/>
              </a:lnSpc>
              <a:spcBef>
                <a:spcPts val="4200"/>
              </a:spcBef>
              <a:buNone/>
            </a:pPr>
            <a:r>
              <a:rPr lang="pt-BR" sz="2000" dirty="0">
                <a:cs typeface="Arial" panose="020B0604020202020204" pitchFamily="34" charset="0"/>
              </a:rPr>
              <a:t>Garantia de que os processos de arrecadação e aplicação das receitas estejam alinhados com a legislação vigente.</a:t>
            </a:r>
          </a:p>
          <a:p>
            <a:pPr marL="0" indent="0">
              <a:lnSpc>
                <a:spcPct val="150000"/>
              </a:lnSpc>
              <a:buNone/>
            </a:pPr>
            <a:endParaRPr lang="es-ES_tradnl" sz="2000" dirty="0">
              <a:cs typeface="Arial" panose="020B0604020202020204" pitchFamily="34" charset="0"/>
            </a:endParaRPr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4E9B435F-9709-BF38-B8AB-8B4DF1129E99}"/>
              </a:ext>
            </a:extLst>
          </p:cNvPr>
          <p:cNvSpPr/>
          <p:nvPr/>
        </p:nvSpPr>
        <p:spPr>
          <a:xfrm>
            <a:off x="3902697" y="1053340"/>
            <a:ext cx="461914" cy="61274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2592BA23-31D7-ABA2-8B49-79022AA8509A}"/>
              </a:ext>
            </a:extLst>
          </p:cNvPr>
          <p:cNvSpPr/>
          <p:nvPr/>
        </p:nvSpPr>
        <p:spPr>
          <a:xfrm>
            <a:off x="4374038" y="2732881"/>
            <a:ext cx="461914" cy="61274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BF788F00-2BEC-9C56-FA21-A941EB245FF3}"/>
              </a:ext>
            </a:extLst>
          </p:cNvPr>
          <p:cNvSpPr/>
          <p:nvPr/>
        </p:nvSpPr>
        <p:spPr>
          <a:xfrm>
            <a:off x="838200" y="523081"/>
            <a:ext cx="2865748" cy="1560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Monitoramento da arrecadação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6C0353CE-2BA5-46BA-8F40-D19D3F766F68}"/>
              </a:ext>
            </a:extLst>
          </p:cNvPr>
          <p:cNvSpPr/>
          <p:nvPr/>
        </p:nvSpPr>
        <p:spPr>
          <a:xfrm>
            <a:off x="1267906" y="2259184"/>
            <a:ext cx="2865748" cy="1560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Prevenção de fraudes e erros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3562724-0538-B296-C0E6-BA7E44EF169F}"/>
              </a:ext>
            </a:extLst>
          </p:cNvPr>
          <p:cNvSpPr/>
          <p:nvPr/>
        </p:nvSpPr>
        <p:spPr>
          <a:xfrm>
            <a:off x="1739247" y="3995287"/>
            <a:ext cx="2865748" cy="1560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Conformidade com as normas legais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1AC6999E-5B65-BCF5-B191-248277F793FE}"/>
              </a:ext>
            </a:extLst>
          </p:cNvPr>
          <p:cNvSpPr/>
          <p:nvPr/>
        </p:nvSpPr>
        <p:spPr>
          <a:xfrm>
            <a:off x="4835952" y="4468984"/>
            <a:ext cx="461914" cy="61274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29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514B58-123F-07F3-9460-A1461B78A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B349B5-82B9-2CA9-28AF-60DDE08BD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auditoria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tem um papel crucial na fiscalização das receitas municipais, avaliando se os recursos estão sendo arrecadados e utilizados de forma eficiente. Os principais aspectos incluem:</a:t>
            </a:r>
          </a:p>
          <a:p>
            <a:pPr marL="895350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Análise da arrecadação tributária</a:t>
            </a:r>
          </a:p>
          <a:p>
            <a:pPr marL="89535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Verificação da efetividade dos mecanismos de cobrança e da regularidade dos contribuintes.</a:t>
            </a:r>
          </a:p>
          <a:p>
            <a:pPr marL="1611313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Avaliação da gestão financeira </a:t>
            </a:r>
          </a:p>
          <a:p>
            <a:pPr marL="161131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Exame dos registros contábeis para garantir que os valores arrecadados sejam corretamente contabilizados e aplicados.</a:t>
            </a:r>
          </a:p>
          <a:p>
            <a:pPr marL="2328863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Recomendações para melhoria </a:t>
            </a:r>
          </a:p>
          <a:p>
            <a:pPr marL="232886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Identificação de oportunidades para otimizar a arrecadação e reduzir desperdícios.</a:t>
            </a:r>
          </a:p>
          <a:p>
            <a:pPr marL="0" indent="0">
              <a:lnSpc>
                <a:spcPct val="100000"/>
              </a:lnSpc>
              <a:buNone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00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010A9A-D8DF-EC59-426D-4A278A4E6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5B3D70-7EA0-25B2-FCB8-15B7E071D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Impacto na Transparência e Eficiência</a:t>
            </a:r>
          </a:p>
          <a:p>
            <a:pPr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implementação de um controle interno eficaz e auditorias periódicas contribui para:</a:t>
            </a:r>
          </a:p>
          <a:p>
            <a:pPr marL="1433513" indent="-358775">
              <a:lnSpc>
                <a:spcPct val="150000"/>
              </a:lnSpc>
              <a:buClr>
                <a:schemeClr val="accent2"/>
              </a:buClr>
              <a:buSzPct val="200000"/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Maior transparência na gestão municipal, permitindo que a população acompanhe a arrecadação e aplicação dos recursos.</a:t>
            </a:r>
          </a:p>
          <a:p>
            <a:pPr marL="1433513" indent="-358775">
              <a:lnSpc>
                <a:spcPct val="150000"/>
              </a:lnSpc>
              <a:buClr>
                <a:schemeClr val="accent2"/>
              </a:buClr>
              <a:buSzPct val="200000"/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Melhoria na eficiência da administração pública, garantindo que os recursos sejam utilizados de forma estratégica para atender às necessidades da comunidade.</a:t>
            </a:r>
          </a:p>
          <a:p>
            <a:pPr marL="1433513" indent="-358775">
              <a:lnSpc>
                <a:spcPct val="150000"/>
              </a:lnSpc>
              <a:buClr>
                <a:schemeClr val="accent2"/>
              </a:buClr>
              <a:buSzPct val="200000"/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Fortalecimento da confiança dos cidadãos, ao demonstrar compromisso com a responsabilidade fiscal e a boa governança.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073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A42C2A-6E73-61D9-5A36-D3DD592A7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noProof="0" dirty="0">
                <a:latin typeface="Arial" panose="020B0604020202020204" pitchFamily="34" charset="0"/>
                <a:cs typeface="Arial" panose="020B0604020202020204" pitchFamily="34" charset="0"/>
              </a:rPr>
              <a:t>Despesa Pública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1EA738-79C1-EF7D-3D9F-17E08D4D0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6891" y="1825625"/>
            <a:ext cx="60689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Tipos de despesas públicas.</a:t>
            </a:r>
          </a:p>
          <a:p>
            <a:pPr>
              <a:lnSpc>
                <a:spcPct val="150000"/>
              </a:lnSpc>
            </a:pPr>
            <a:r>
              <a:rPr lang="pt-BR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Processos de execução e fiscalização.</a:t>
            </a:r>
          </a:p>
          <a:p>
            <a:pPr>
              <a:lnSpc>
                <a:spcPct val="100000"/>
              </a:lnSpc>
            </a:pPr>
            <a:r>
              <a:rPr lang="pt-BR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Impacto do controle de despesas na gestão municipal.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4536745-E515-1E46-5ACC-127E9CD56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91" y="1865639"/>
            <a:ext cx="3254200" cy="192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31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75907B-74E7-EC15-8DE3-CED6CA881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 descr="Na mosca com preenchimento sólido">
            <a:extLst>
              <a:ext uri="{FF2B5EF4-FFF2-40B4-BE49-F238E27FC236}">
                <a16:creationId xmlns:a16="http://schemas.microsoft.com/office/drawing/2014/main" id="{8F232B62-D870-B5E8-8406-0B30029BC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15" y="-87198"/>
            <a:ext cx="2073504" cy="207350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1164A8F-2670-4AE6-DEAD-56A38FF42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3083351" cy="1325563"/>
          </a:xfrm>
        </p:spPr>
        <p:txBody>
          <a:bodyPr>
            <a:normAutofit/>
          </a:bodyPr>
          <a:lstStyle/>
          <a:p>
            <a:r>
              <a:rPr lang="pt-BR" sz="3600" spc="600" noProof="0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D5D6A8-380E-5241-8B28-B45209807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138" y="1690688"/>
            <a:ext cx="7230359" cy="39139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Contextualizar conceitos de auditoria contábil, orçamentária e patrimonial.</a:t>
            </a:r>
          </a:p>
          <a:p>
            <a:pPr>
              <a:lnSpc>
                <a:spcPct val="100000"/>
              </a:lnSpc>
            </a:pPr>
            <a:r>
              <a:rPr lang="pt-BR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Discutir práticas relacionadas a receitas e despesas públicas.</a:t>
            </a:r>
          </a:p>
          <a:p>
            <a:pPr>
              <a:lnSpc>
                <a:spcPct val="100000"/>
              </a:lnSpc>
            </a:pPr>
            <a:r>
              <a:rPr lang="pt-BR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Abordar comunicação, publicidade e informes publicitários na gestão pública.</a:t>
            </a:r>
          </a:p>
          <a:p>
            <a:pPr>
              <a:lnSpc>
                <a:spcPct val="100000"/>
              </a:lnSpc>
            </a:pPr>
            <a:r>
              <a:rPr lang="pt-BR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Explorar tópicos de contabilidade, tesouraria, patrimônio e convênios.</a:t>
            </a:r>
          </a:p>
          <a:p>
            <a:pPr>
              <a:lnSpc>
                <a:spcPct val="100000"/>
              </a:lnSpc>
            </a:pPr>
            <a:r>
              <a:rPr lang="pt-BR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Explicar os instrumentos de execução orçamentária: PPA, LDO e LOA.</a:t>
            </a:r>
          </a:p>
        </p:txBody>
      </p:sp>
    </p:spTree>
    <p:extLst>
      <p:ext uri="{BB962C8B-B14F-4D97-AF65-F5344CB8AC3E}">
        <p14:creationId xmlns:p14="http://schemas.microsoft.com/office/powerpoint/2010/main" val="852733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BF025F-43E8-1891-CF71-76EA8DDAA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543EC9-9362-7CB8-6975-C5D03A702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  <a:ln>
            <a:noFill/>
          </a:ln>
        </p:spPr>
        <p:txBody>
          <a:bodyPr>
            <a:noAutofit/>
          </a:bodyPr>
          <a:lstStyle/>
          <a:p>
            <a:pPr rtl="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que é Despesa Pública?</a:t>
            </a:r>
          </a:p>
          <a:p>
            <a:pPr marL="715963" indent="0" rtl="0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Gasto de recursos públicos para atender às demandas da sociedade.</a:t>
            </a:r>
          </a:p>
          <a:p>
            <a:pPr marL="1254125" lvl="1" indent="-179388" rtl="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000" b="0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4737" lvl="1" indent="0" rtl="0" fontAlgn="base">
              <a:lnSpc>
                <a:spcPct val="100000"/>
              </a:lnSpc>
              <a:spcAft>
                <a:spcPts val="800"/>
              </a:spcAft>
              <a:buNone/>
            </a:pPr>
            <a:endParaRPr lang="pt-BR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4737" lvl="1" indent="0" rtl="0" fontAlgn="base">
              <a:lnSpc>
                <a:spcPct val="100000"/>
              </a:lnSpc>
              <a:spcAft>
                <a:spcPts val="800"/>
              </a:spcAft>
              <a:buNone/>
            </a:pPr>
            <a:endParaRPr lang="pt-BR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074737" lvl="1" indent="0" rtl="0" fontAlgn="base">
              <a:lnSpc>
                <a:spcPct val="100000"/>
              </a:lnSpc>
              <a:spcAft>
                <a:spcPts val="800"/>
              </a:spcAft>
              <a:buNone/>
            </a:pPr>
            <a:endParaRPr lang="pt-BR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4737" lvl="1" indent="0" rtl="0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Princípios fundamentais</a:t>
            </a:r>
          </a:p>
          <a:p>
            <a:pPr marL="1074737" indent="0" algn="ctr" rtl="0" fontAlgn="base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Economicidade, responsabilidade, qualidade do gasto público, </a:t>
            </a:r>
            <a:r>
              <a:rPr lang="pt-BR" sz="2000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transparência, eficiência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Gráfico 9" descr="Ponto de interrogação estrutura de tópicos">
            <a:extLst>
              <a:ext uri="{FF2B5EF4-FFF2-40B4-BE49-F238E27FC236}">
                <a16:creationId xmlns:a16="http://schemas.microsoft.com/office/drawing/2014/main" id="{E4E654ED-44F6-07A4-1998-19E8938E6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221801">
            <a:off x="2831338" y="624331"/>
            <a:ext cx="651219" cy="651219"/>
          </a:xfrm>
          <a:prstGeom prst="rect">
            <a:avLst/>
          </a:prstGeom>
        </p:spPr>
      </p:pic>
      <p:pic>
        <p:nvPicPr>
          <p:cNvPr id="11" name="Gráfico 10" descr="Ponto de interrogação estrutura de tópicos">
            <a:extLst>
              <a:ext uri="{FF2B5EF4-FFF2-40B4-BE49-F238E27FC236}">
                <a16:creationId xmlns:a16="http://schemas.microsoft.com/office/drawing/2014/main" id="{A1B0F27B-34BB-52B4-856D-8D58E397F1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496882">
            <a:off x="3351182" y="841818"/>
            <a:ext cx="461552" cy="461552"/>
          </a:xfrm>
          <a:prstGeom prst="rect">
            <a:avLst/>
          </a:prstGeom>
        </p:spPr>
      </p:pic>
      <p:pic>
        <p:nvPicPr>
          <p:cNvPr id="12" name="Gráfico 11" descr="Ponto de interrogação estrutura de tópicos">
            <a:extLst>
              <a:ext uri="{FF2B5EF4-FFF2-40B4-BE49-F238E27FC236}">
                <a16:creationId xmlns:a16="http://schemas.microsoft.com/office/drawing/2014/main" id="{D0CCACBA-C89C-FC03-AF7E-AC9157D77D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449109">
            <a:off x="3532641" y="323326"/>
            <a:ext cx="642146" cy="642146"/>
          </a:xfrm>
          <a:prstGeom prst="rect">
            <a:avLst/>
          </a:prstGeom>
        </p:spPr>
      </p:pic>
      <p:pic>
        <p:nvPicPr>
          <p:cNvPr id="13" name="Gráfico 12" descr="Ponto de interrogação estrutura de tópicos">
            <a:extLst>
              <a:ext uri="{FF2B5EF4-FFF2-40B4-BE49-F238E27FC236}">
                <a16:creationId xmlns:a16="http://schemas.microsoft.com/office/drawing/2014/main" id="{D6277145-FE26-6E95-E069-A56A0E4AC5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78848">
            <a:off x="3978476" y="647843"/>
            <a:ext cx="708311" cy="708311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848FD4B2-7D96-3DA3-30D9-5905B15E636A}"/>
              </a:ext>
            </a:extLst>
          </p:cNvPr>
          <p:cNvSpPr/>
          <p:nvPr/>
        </p:nvSpPr>
        <p:spPr>
          <a:xfrm>
            <a:off x="2915692" y="2475338"/>
            <a:ext cx="2704905" cy="1217036"/>
          </a:xfrm>
          <a:custGeom>
            <a:avLst/>
            <a:gdLst>
              <a:gd name="connsiteX0" fmla="*/ 0 w 2704905"/>
              <a:gd name="connsiteY0" fmla="*/ 0 h 1217036"/>
              <a:gd name="connsiteX1" fmla="*/ 649177 w 2704905"/>
              <a:gd name="connsiteY1" fmla="*/ 0 h 1217036"/>
              <a:gd name="connsiteX2" fmla="*/ 1325403 w 2704905"/>
              <a:gd name="connsiteY2" fmla="*/ 0 h 1217036"/>
              <a:gd name="connsiteX3" fmla="*/ 1920483 w 2704905"/>
              <a:gd name="connsiteY3" fmla="*/ 0 h 1217036"/>
              <a:gd name="connsiteX4" fmla="*/ 2704905 w 2704905"/>
              <a:gd name="connsiteY4" fmla="*/ 0 h 1217036"/>
              <a:gd name="connsiteX5" fmla="*/ 2704905 w 2704905"/>
              <a:gd name="connsiteY5" fmla="*/ 584177 h 1217036"/>
              <a:gd name="connsiteX6" fmla="*/ 2704905 w 2704905"/>
              <a:gd name="connsiteY6" fmla="*/ 1217036 h 1217036"/>
              <a:gd name="connsiteX7" fmla="*/ 2028679 w 2704905"/>
              <a:gd name="connsiteY7" fmla="*/ 1217036 h 1217036"/>
              <a:gd name="connsiteX8" fmla="*/ 1406551 w 2704905"/>
              <a:gd name="connsiteY8" fmla="*/ 1217036 h 1217036"/>
              <a:gd name="connsiteX9" fmla="*/ 676226 w 2704905"/>
              <a:gd name="connsiteY9" fmla="*/ 1217036 h 1217036"/>
              <a:gd name="connsiteX10" fmla="*/ 0 w 2704905"/>
              <a:gd name="connsiteY10" fmla="*/ 1217036 h 1217036"/>
              <a:gd name="connsiteX11" fmla="*/ 0 w 2704905"/>
              <a:gd name="connsiteY11" fmla="*/ 632859 h 1217036"/>
              <a:gd name="connsiteX12" fmla="*/ 0 w 2704905"/>
              <a:gd name="connsiteY12" fmla="*/ 0 h 12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4905" h="1217036" fill="none" extrusionOk="0">
                <a:moveTo>
                  <a:pt x="0" y="0"/>
                </a:moveTo>
                <a:cubicBezTo>
                  <a:pt x="231524" y="27682"/>
                  <a:pt x="361006" y="26141"/>
                  <a:pt x="649177" y="0"/>
                </a:cubicBezTo>
                <a:cubicBezTo>
                  <a:pt x="937348" y="-26141"/>
                  <a:pt x="1061602" y="-6324"/>
                  <a:pt x="1325403" y="0"/>
                </a:cubicBezTo>
                <a:cubicBezTo>
                  <a:pt x="1589204" y="6324"/>
                  <a:pt x="1705756" y="17592"/>
                  <a:pt x="1920483" y="0"/>
                </a:cubicBezTo>
                <a:cubicBezTo>
                  <a:pt x="2135210" y="-17592"/>
                  <a:pt x="2469626" y="29601"/>
                  <a:pt x="2704905" y="0"/>
                </a:cubicBezTo>
                <a:cubicBezTo>
                  <a:pt x="2724671" y="268922"/>
                  <a:pt x="2732919" y="363714"/>
                  <a:pt x="2704905" y="584177"/>
                </a:cubicBezTo>
                <a:cubicBezTo>
                  <a:pt x="2676891" y="804640"/>
                  <a:pt x="2735340" y="1073177"/>
                  <a:pt x="2704905" y="1217036"/>
                </a:cubicBezTo>
                <a:cubicBezTo>
                  <a:pt x="2559949" y="1246954"/>
                  <a:pt x="2211993" y="1228921"/>
                  <a:pt x="2028679" y="1217036"/>
                </a:cubicBezTo>
                <a:cubicBezTo>
                  <a:pt x="1845365" y="1205151"/>
                  <a:pt x="1629762" y="1198884"/>
                  <a:pt x="1406551" y="1217036"/>
                </a:cubicBezTo>
                <a:cubicBezTo>
                  <a:pt x="1183340" y="1235188"/>
                  <a:pt x="834765" y="1188234"/>
                  <a:pt x="676226" y="1217036"/>
                </a:cubicBezTo>
                <a:cubicBezTo>
                  <a:pt x="517688" y="1245838"/>
                  <a:pt x="136044" y="1190572"/>
                  <a:pt x="0" y="1217036"/>
                </a:cubicBezTo>
                <a:cubicBezTo>
                  <a:pt x="-15797" y="1092279"/>
                  <a:pt x="-3087" y="904894"/>
                  <a:pt x="0" y="632859"/>
                </a:cubicBezTo>
                <a:cubicBezTo>
                  <a:pt x="3087" y="360824"/>
                  <a:pt x="11472" y="164931"/>
                  <a:pt x="0" y="0"/>
                </a:cubicBezTo>
                <a:close/>
              </a:path>
              <a:path w="2704905" h="1217036" stroke="0" extrusionOk="0">
                <a:moveTo>
                  <a:pt x="0" y="0"/>
                </a:moveTo>
                <a:cubicBezTo>
                  <a:pt x="292015" y="-12699"/>
                  <a:pt x="478281" y="-23394"/>
                  <a:pt x="676226" y="0"/>
                </a:cubicBezTo>
                <a:cubicBezTo>
                  <a:pt x="874171" y="23394"/>
                  <a:pt x="1156034" y="4558"/>
                  <a:pt x="1379502" y="0"/>
                </a:cubicBezTo>
                <a:cubicBezTo>
                  <a:pt x="1602970" y="-4558"/>
                  <a:pt x="1744011" y="6447"/>
                  <a:pt x="1974581" y="0"/>
                </a:cubicBezTo>
                <a:cubicBezTo>
                  <a:pt x="2205151" y="-6447"/>
                  <a:pt x="2524990" y="17073"/>
                  <a:pt x="2704905" y="0"/>
                </a:cubicBezTo>
                <a:cubicBezTo>
                  <a:pt x="2720155" y="133848"/>
                  <a:pt x="2681241" y="295108"/>
                  <a:pt x="2704905" y="572007"/>
                </a:cubicBezTo>
                <a:cubicBezTo>
                  <a:pt x="2728569" y="848906"/>
                  <a:pt x="2700097" y="1035978"/>
                  <a:pt x="2704905" y="1217036"/>
                </a:cubicBezTo>
                <a:cubicBezTo>
                  <a:pt x="2432182" y="1240115"/>
                  <a:pt x="2320338" y="1236114"/>
                  <a:pt x="2109826" y="1217036"/>
                </a:cubicBezTo>
                <a:cubicBezTo>
                  <a:pt x="1899314" y="1197958"/>
                  <a:pt x="1601305" y="1218158"/>
                  <a:pt x="1433600" y="1217036"/>
                </a:cubicBezTo>
                <a:cubicBezTo>
                  <a:pt x="1265895" y="1215914"/>
                  <a:pt x="1047782" y="1207952"/>
                  <a:pt x="703275" y="1217036"/>
                </a:cubicBezTo>
                <a:cubicBezTo>
                  <a:pt x="358769" y="1226120"/>
                  <a:pt x="162292" y="1247784"/>
                  <a:pt x="0" y="1217036"/>
                </a:cubicBezTo>
                <a:cubicBezTo>
                  <a:pt x="-28354" y="1070772"/>
                  <a:pt x="6289" y="851549"/>
                  <a:pt x="0" y="632859"/>
                </a:cubicBezTo>
                <a:cubicBezTo>
                  <a:pt x="-6289" y="414169"/>
                  <a:pt x="-6158" y="31066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179617555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Despesas Correntes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Gastos Operacionais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(pessoal, serviços)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E185911-1A9F-BD76-6F84-C50CD376E390}"/>
              </a:ext>
            </a:extLst>
          </p:cNvPr>
          <p:cNvSpPr/>
          <p:nvPr/>
        </p:nvSpPr>
        <p:spPr>
          <a:xfrm>
            <a:off x="5910426" y="2475338"/>
            <a:ext cx="2704905" cy="1217036"/>
          </a:xfrm>
          <a:custGeom>
            <a:avLst/>
            <a:gdLst>
              <a:gd name="connsiteX0" fmla="*/ 0 w 2704905"/>
              <a:gd name="connsiteY0" fmla="*/ 0 h 1217036"/>
              <a:gd name="connsiteX1" fmla="*/ 622128 w 2704905"/>
              <a:gd name="connsiteY1" fmla="*/ 0 h 1217036"/>
              <a:gd name="connsiteX2" fmla="*/ 1298354 w 2704905"/>
              <a:gd name="connsiteY2" fmla="*/ 0 h 1217036"/>
              <a:gd name="connsiteX3" fmla="*/ 2001630 w 2704905"/>
              <a:gd name="connsiteY3" fmla="*/ 0 h 1217036"/>
              <a:gd name="connsiteX4" fmla="*/ 2704905 w 2704905"/>
              <a:gd name="connsiteY4" fmla="*/ 0 h 1217036"/>
              <a:gd name="connsiteX5" fmla="*/ 2704905 w 2704905"/>
              <a:gd name="connsiteY5" fmla="*/ 596348 h 1217036"/>
              <a:gd name="connsiteX6" fmla="*/ 2704905 w 2704905"/>
              <a:gd name="connsiteY6" fmla="*/ 1217036 h 1217036"/>
              <a:gd name="connsiteX7" fmla="*/ 2082777 w 2704905"/>
              <a:gd name="connsiteY7" fmla="*/ 1217036 h 1217036"/>
              <a:gd name="connsiteX8" fmla="*/ 1379502 w 2704905"/>
              <a:gd name="connsiteY8" fmla="*/ 1217036 h 1217036"/>
              <a:gd name="connsiteX9" fmla="*/ 676226 w 2704905"/>
              <a:gd name="connsiteY9" fmla="*/ 1217036 h 1217036"/>
              <a:gd name="connsiteX10" fmla="*/ 0 w 2704905"/>
              <a:gd name="connsiteY10" fmla="*/ 1217036 h 1217036"/>
              <a:gd name="connsiteX11" fmla="*/ 0 w 2704905"/>
              <a:gd name="connsiteY11" fmla="*/ 596348 h 1217036"/>
              <a:gd name="connsiteX12" fmla="*/ 0 w 2704905"/>
              <a:gd name="connsiteY12" fmla="*/ 0 h 12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4905" h="1217036" fill="none" extrusionOk="0">
                <a:moveTo>
                  <a:pt x="0" y="0"/>
                </a:moveTo>
                <a:cubicBezTo>
                  <a:pt x="185041" y="-28947"/>
                  <a:pt x="483613" y="-481"/>
                  <a:pt x="622128" y="0"/>
                </a:cubicBezTo>
                <a:cubicBezTo>
                  <a:pt x="760643" y="481"/>
                  <a:pt x="977412" y="-426"/>
                  <a:pt x="1298354" y="0"/>
                </a:cubicBezTo>
                <a:cubicBezTo>
                  <a:pt x="1619296" y="426"/>
                  <a:pt x="1660889" y="1321"/>
                  <a:pt x="2001630" y="0"/>
                </a:cubicBezTo>
                <a:cubicBezTo>
                  <a:pt x="2342371" y="-1321"/>
                  <a:pt x="2545151" y="-19442"/>
                  <a:pt x="2704905" y="0"/>
                </a:cubicBezTo>
                <a:cubicBezTo>
                  <a:pt x="2719876" y="217506"/>
                  <a:pt x="2715116" y="435914"/>
                  <a:pt x="2704905" y="596348"/>
                </a:cubicBezTo>
                <a:cubicBezTo>
                  <a:pt x="2694694" y="756782"/>
                  <a:pt x="2727112" y="945841"/>
                  <a:pt x="2704905" y="1217036"/>
                </a:cubicBezTo>
                <a:cubicBezTo>
                  <a:pt x="2430917" y="1201749"/>
                  <a:pt x="2299912" y="1237669"/>
                  <a:pt x="2082777" y="1217036"/>
                </a:cubicBezTo>
                <a:cubicBezTo>
                  <a:pt x="1865642" y="1196403"/>
                  <a:pt x="1520746" y="1215853"/>
                  <a:pt x="1379502" y="1217036"/>
                </a:cubicBezTo>
                <a:cubicBezTo>
                  <a:pt x="1238259" y="1218219"/>
                  <a:pt x="827083" y="1184962"/>
                  <a:pt x="676226" y="1217036"/>
                </a:cubicBezTo>
                <a:cubicBezTo>
                  <a:pt x="525369" y="1249110"/>
                  <a:pt x="152590" y="1239498"/>
                  <a:pt x="0" y="1217036"/>
                </a:cubicBezTo>
                <a:cubicBezTo>
                  <a:pt x="-17852" y="907500"/>
                  <a:pt x="15478" y="730912"/>
                  <a:pt x="0" y="596348"/>
                </a:cubicBezTo>
                <a:cubicBezTo>
                  <a:pt x="-15478" y="461784"/>
                  <a:pt x="11023" y="179330"/>
                  <a:pt x="0" y="0"/>
                </a:cubicBezTo>
                <a:close/>
              </a:path>
              <a:path w="2704905" h="1217036" stroke="0" extrusionOk="0">
                <a:moveTo>
                  <a:pt x="0" y="0"/>
                </a:moveTo>
                <a:cubicBezTo>
                  <a:pt x="168062" y="26777"/>
                  <a:pt x="369147" y="30283"/>
                  <a:pt x="676226" y="0"/>
                </a:cubicBezTo>
                <a:cubicBezTo>
                  <a:pt x="983305" y="-30283"/>
                  <a:pt x="1107345" y="-13217"/>
                  <a:pt x="1298354" y="0"/>
                </a:cubicBezTo>
                <a:cubicBezTo>
                  <a:pt x="1489363" y="13217"/>
                  <a:pt x="1605104" y="-2767"/>
                  <a:pt x="1893433" y="0"/>
                </a:cubicBezTo>
                <a:cubicBezTo>
                  <a:pt x="2181762" y="2767"/>
                  <a:pt x="2539651" y="38424"/>
                  <a:pt x="2704905" y="0"/>
                </a:cubicBezTo>
                <a:cubicBezTo>
                  <a:pt x="2680599" y="205089"/>
                  <a:pt x="2708203" y="488122"/>
                  <a:pt x="2704905" y="632859"/>
                </a:cubicBezTo>
                <a:cubicBezTo>
                  <a:pt x="2701607" y="777596"/>
                  <a:pt x="2732675" y="1091621"/>
                  <a:pt x="2704905" y="1217036"/>
                </a:cubicBezTo>
                <a:cubicBezTo>
                  <a:pt x="2398088" y="1233294"/>
                  <a:pt x="2169089" y="1230345"/>
                  <a:pt x="2028679" y="1217036"/>
                </a:cubicBezTo>
                <a:cubicBezTo>
                  <a:pt x="1888269" y="1203727"/>
                  <a:pt x="1541467" y="1193345"/>
                  <a:pt x="1352453" y="1217036"/>
                </a:cubicBezTo>
                <a:cubicBezTo>
                  <a:pt x="1163439" y="1240727"/>
                  <a:pt x="967870" y="1185029"/>
                  <a:pt x="703275" y="1217036"/>
                </a:cubicBezTo>
                <a:cubicBezTo>
                  <a:pt x="438680" y="1249043"/>
                  <a:pt x="202718" y="1248705"/>
                  <a:pt x="0" y="1217036"/>
                </a:cubicBezTo>
                <a:cubicBezTo>
                  <a:pt x="-12033" y="1030724"/>
                  <a:pt x="27896" y="801097"/>
                  <a:pt x="0" y="596348"/>
                </a:cubicBezTo>
                <a:cubicBezTo>
                  <a:pt x="-27896" y="391599"/>
                  <a:pt x="12367" y="12262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343491372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Despesas de Capital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Investimentos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Amortização de dívidas</a:t>
            </a:r>
          </a:p>
        </p:txBody>
      </p:sp>
    </p:spTree>
    <p:extLst>
      <p:ext uri="{BB962C8B-B14F-4D97-AF65-F5344CB8AC3E}">
        <p14:creationId xmlns:p14="http://schemas.microsoft.com/office/powerpoint/2010/main" val="435229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400445-3335-C26F-2F69-AD4231EF5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933F5D-CEBC-0C2C-3422-797FC694C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 rtl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400" b="1" dirty="0">
                <a:solidFill>
                  <a:srgbClr val="000000"/>
                </a:solidFill>
                <a:cs typeface="Arial" panose="020B0604020202020204" pitchFamily="34" charset="0"/>
              </a:rPr>
              <a:t>Auditoria da</a:t>
            </a: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Despesa Pública</a:t>
            </a:r>
            <a:endParaRPr lang="pt-BR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30775" rtl="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4438" indent="0" rtl="0" fontAlgn="base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 que é importante</a:t>
            </a:r>
            <a:r>
              <a:rPr lang="pt-BR" sz="2100" b="1" dirty="0">
                <a:solidFill>
                  <a:srgbClr val="000000"/>
                </a:solidFill>
                <a:cs typeface="Arial" panose="020B0604020202020204" pitchFamily="34" charset="0"/>
              </a:rPr>
              <a:t>?</a:t>
            </a:r>
          </a:p>
          <a:p>
            <a:pPr marL="5024438" indent="0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Assegurar que os recursos públicos sejam utilizados de maneira eficiente e direcionados aos objetivos previstos</a:t>
            </a:r>
            <a:r>
              <a:rPr lang="pt-BR" sz="24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marL="5024438" indent="0" rtl="0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4438" indent="0" rtl="0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que avalia?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Identificação de possíveis desperdícios, irregularidades</a:t>
            </a:r>
            <a:r>
              <a:rPr lang="pt-BR" sz="2000" dirty="0">
                <a:solidFill>
                  <a:srgbClr val="000000"/>
                </a:solidFill>
                <a:cs typeface="Arial" panose="020B0604020202020204" pitchFamily="34" charset="0"/>
              </a:rPr>
              <a:t>, análise de processos licitatórios, conformidade dos gastos com a legislação 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melhoria no uso de recursos.</a:t>
            </a:r>
          </a:p>
          <a:p>
            <a:pPr marL="0" indent="0">
              <a:lnSpc>
                <a:spcPct val="150000"/>
              </a:lnSpc>
              <a:buNone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Abelha confusa">
            <a:extLst>
              <a:ext uri="{FF2B5EF4-FFF2-40B4-BE49-F238E27FC236}">
                <a16:creationId xmlns:a16="http://schemas.microsoft.com/office/drawing/2014/main" id="{74365F93-082C-D352-C81A-56B6D3AB6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89" y="876691"/>
            <a:ext cx="3586899" cy="358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40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CB72F2-C911-02E0-1313-FAF1E5854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4DCA79-057B-E087-63B9-3E07559FC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omo avaliar a Despesa Pública?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pt-BR" sz="2000" b="1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1. Processo de Execução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3513" indent="-35877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Empenho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A administração municipal reserva o orçamento para determinada despesa, garantindo que há recursos disponíveis para o pagamento.</a:t>
            </a:r>
          </a:p>
          <a:p>
            <a:pPr marL="2149475" indent="-35877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Liquidação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Verificação da entrega do serviço ou produto contratado, assegurando que a despesa está de acordo com o previsto.</a:t>
            </a:r>
          </a:p>
          <a:p>
            <a:pPr marL="2865438" indent="-35718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Pagamento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Transferência dos recursos ao fornecedor ou prestador de serviço, concluindo o ciclo da despesa.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AE69AED-8A7C-DFED-242C-DBDD750E7EEE}"/>
              </a:ext>
            </a:extLst>
          </p:cNvPr>
          <p:cNvSpPr/>
          <p:nvPr/>
        </p:nvSpPr>
        <p:spPr>
          <a:xfrm>
            <a:off x="941895" y="919008"/>
            <a:ext cx="5004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pt-B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4176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683233-EB32-D808-A50F-A89AFCB57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5464A0-4ED2-6784-06D9-6BCDBD219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2. Fiscalização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52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fiscalização tem o objetivo de garantir que os gastos municipais sejam realizados de forma eficiente e dentro das normas legais. Isso envolve:</a:t>
            </a:r>
          </a:p>
          <a:p>
            <a:pPr marL="1074738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3513" indent="-35877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Controle Interno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Órgãos municipais verificam a conformidade dos gastos e identificam possíveis irregularidades.</a:t>
            </a:r>
          </a:p>
          <a:p>
            <a:pPr marL="2149475" indent="-35877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Tribunais de Contas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Fiscalizam a execução orçamentária e patrimonial, garantindo que os recursos sejam utilizados corretamente.</a:t>
            </a:r>
          </a:p>
          <a:p>
            <a:pPr marL="2865438" indent="-35718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Transparência e Prestação de Contas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Divulgação de informações sobre despesas públicas para que a população possa acompanhar e fiscalizar a gestão municipal.</a:t>
            </a:r>
          </a:p>
        </p:txBody>
      </p:sp>
    </p:spTree>
    <p:extLst>
      <p:ext uri="{BB962C8B-B14F-4D97-AF65-F5344CB8AC3E}">
        <p14:creationId xmlns:p14="http://schemas.microsoft.com/office/powerpoint/2010/main" val="12452047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A08C54-A120-301E-AE3D-9989F3F97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6B923123-C065-EA49-689F-20A54708F112}"/>
              </a:ext>
            </a:extLst>
          </p:cNvPr>
          <p:cNvSpPr/>
          <p:nvPr/>
        </p:nvSpPr>
        <p:spPr>
          <a:xfrm>
            <a:off x="7443599" y="3993532"/>
            <a:ext cx="2551854" cy="675797"/>
          </a:xfrm>
          <a:custGeom>
            <a:avLst/>
            <a:gdLst>
              <a:gd name="connsiteX0" fmla="*/ 0 w 2551854"/>
              <a:gd name="connsiteY0" fmla="*/ 0 h 675797"/>
              <a:gd name="connsiteX1" fmla="*/ 637964 w 2551854"/>
              <a:gd name="connsiteY1" fmla="*/ 0 h 675797"/>
              <a:gd name="connsiteX2" fmla="*/ 1301446 w 2551854"/>
              <a:gd name="connsiteY2" fmla="*/ 0 h 675797"/>
              <a:gd name="connsiteX3" fmla="*/ 1888372 w 2551854"/>
              <a:gd name="connsiteY3" fmla="*/ 0 h 675797"/>
              <a:gd name="connsiteX4" fmla="*/ 2551854 w 2551854"/>
              <a:gd name="connsiteY4" fmla="*/ 0 h 675797"/>
              <a:gd name="connsiteX5" fmla="*/ 2551854 w 2551854"/>
              <a:gd name="connsiteY5" fmla="*/ 675797 h 675797"/>
              <a:gd name="connsiteX6" fmla="*/ 1964928 w 2551854"/>
              <a:gd name="connsiteY6" fmla="*/ 675797 h 675797"/>
              <a:gd name="connsiteX7" fmla="*/ 1403520 w 2551854"/>
              <a:gd name="connsiteY7" fmla="*/ 675797 h 675797"/>
              <a:gd name="connsiteX8" fmla="*/ 791075 w 2551854"/>
              <a:gd name="connsiteY8" fmla="*/ 675797 h 675797"/>
              <a:gd name="connsiteX9" fmla="*/ 0 w 2551854"/>
              <a:gd name="connsiteY9" fmla="*/ 675797 h 675797"/>
              <a:gd name="connsiteX10" fmla="*/ 0 w 2551854"/>
              <a:gd name="connsiteY10" fmla="*/ 0 h 6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51854" h="675797" fill="none" extrusionOk="0">
                <a:moveTo>
                  <a:pt x="0" y="0"/>
                </a:moveTo>
                <a:cubicBezTo>
                  <a:pt x="158029" y="-15163"/>
                  <a:pt x="429976" y="-10924"/>
                  <a:pt x="637964" y="0"/>
                </a:cubicBezTo>
                <a:cubicBezTo>
                  <a:pt x="845952" y="10924"/>
                  <a:pt x="1064853" y="29999"/>
                  <a:pt x="1301446" y="0"/>
                </a:cubicBezTo>
                <a:cubicBezTo>
                  <a:pt x="1538039" y="-29999"/>
                  <a:pt x="1756966" y="27435"/>
                  <a:pt x="1888372" y="0"/>
                </a:cubicBezTo>
                <a:cubicBezTo>
                  <a:pt x="2019778" y="-27435"/>
                  <a:pt x="2381848" y="-27629"/>
                  <a:pt x="2551854" y="0"/>
                </a:cubicBezTo>
                <a:cubicBezTo>
                  <a:pt x="2568615" y="230611"/>
                  <a:pt x="2575587" y="454511"/>
                  <a:pt x="2551854" y="675797"/>
                </a:cubicBezTo>
                <a:cubicBezTo>
                  <a:pt x="2372329" y="660939"/>
                  <a:pt x="2204854" y="673952"/>
                  <a:pt x="1964928" y="675797"/>
                </a:cubicBezTo>
                <a:cubicBezTo>
                  <a:pt x="1725002" y="677642"/>
                  <a:pt x="1645559" y="650759"/>
                  <a:pt x="1403520" y="675797"/>
                </a:cubicBezTo>
                <a:cubicBezTo>
                  <a:pt x="1161481" y="700835"/>
                  <a:pt x="923358" y="676519"/>
                  <a:pt x="791075" y="675797"/>
                </a:cubicBezTo>
                <a:cubicBezTo>
                  <a:pt x="658792" y="675075"/>
                  <a:pt x="245292" y="683437"/>
                  <a:pt x="0" y="675797"/>
                </a:cubicBezTo>
                <a:cubicBezTo>
                  <a:pt x="-2036" y="473481"/>
                  <a:pt x="-9912" y="178802"/>
                  <a:pt x="0" y="0"/>
                </a:cubicBezTo>
                <a:close/>
              </a:path>
              <a:path w="2551854" h="675797" stroke="0" extrusionOk="0">
                <a:moveTo>
                  <a:pt x="0" y="0"/>
                </a:moveTo>
                <a:cubicBezTo>
                  <a:pt x="184417" y="13283"/>
                  <a:pt x="483059" y="11454"/>
                  <a:pt x="637964" y="0"/>
                </a:cubicBezTo>
                <a:cubicBezTo>
                  <a:pt x="792869" y="-11454"/>
                  <a:pt x="1079677" y="31428"/>
                  <a:pt x="1301446" y="0"/>
                </a:cubicBezTo>
                <a:cubicBezTo>
                  <a:pt x="1523215" y="-31428"/>
                  <a:pt x="1680301" y="8573"/>
                  <a:pt x="1862853" y="0"/>
                </a:cubicBezTo>
                <a:cubicBezTo>
                  <a:pt x="2045405" y="-8573"/>
                  <a:pt x="2211511" y="30285"/>
                  <a:pt x="2551854" y="0"/>
                </a:cubicBezTo>
                <a:cubicBezTo>
                  <a:pt x="2520768" y="327753"/>
                  <a:pt x="2571406" y="451612"/>
                  <a:pt x="2551854" y="675797"/>
                </a:cubicBezTo>
                <a:cubicBezTo>
                  <a:pt x="2269197" y="670399"/>
                  <a:pt x="2138974" y="665274"/>
                  <a:pt x="1964928" y="675797"/>
                </a:cubicBezTo>
                <a:cubicBezTo>
                  <a:pt x="1790882" y="686320"/>
                  <a:pt x="1617655" y="651058"/>
                  <a:pt x="1275927" y="675797"/>
                </a:cubicBezTo>
                <a:cubicBezTo>
                  <a:pt x="934199" y="700536"/>
                  <a:pt x="893758" y="658776"/>
                  <a:pt x="637964" y="675797"/>
                </a:cubicBezTo>
                <a:cubicBezTo>
                  <a:pt x="382170" y="692818"/>
                  <a:pt x="316214" y="681211"/>
                  <a:pt x="0" y="675797"/>
                </a:cubicBezTo>
                <a:cubicBezTo>
                  <a:pt x="22478" y="488102"/>
                  <a:pt x="-16506" y="25194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79617555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Planeamento Estratégico</a:t>
            </a:r>
            <a:endParaRPr lang="pt-BR" sz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2036E3A-EE76-C00A-1DE3-60D9A81D78B2}"/>
              </a:ext>
            </a:extLst>
          </p:cNvPr>
          <p:cNvSpPr/>
          <p:nvPr/>
        </p:nvSpPr>
        <p:spPr>
          <a:xfrm>
            <a:off x="4647722" y="5530166"/>
            <a:ext cx="2551854" cy="579679"/>
          </a:xfrm>
          <a:custGeom>
            <a:avLst/>
            <a:gdLst>
              <a:gd name="connsiteX0" fmla="*/ 0 w 2551854"/>
              <a:gd name="connsiteY0" fmla="*/ 0 h 579679"/>
              <a:gd name="connsiteX1" fmla="*/ 637964 w 2551854"/>
              <a:gd name="connsiteY1" fmla="*/ 0 h 579679"/>
              <a:gd name="connsiteX2" fmla="*/ 1301446 w 2551854"/>
              <a:gd name="connsiteY2" fmla="*/ 0 h 579679"/>
              <a:gd name="connsiteX3" fmla="*/ 1888372 w 2551854"/>
              <a:gd name="connsiteY3" fmla="*/ 0 h 579679"/>
              <a:gd name="connsiteX4" fmla="*/ 2551854 w 2551854"/>
              <a:gd name="connsiteY4" fmla="*/ 0 h 579679"/>
              <a:gd name="connsiteX5" fmla="*/ 2551854 w 2551854"/>
              <a:gd name="connsiteY5" fmla="*/ 579679 h 579679"/>
              <a:gd name="connsiteX6" fmla="*/ 1964928 w 2551854"/>
              <a:gd name="connsiteY6" fmla="*/ 579679 h 579679"/>
              <a:gd name="connsiteX7" fmla="*/ 1403520 w 2551854"/>
              <a:gd name="connsiteY7" fmla="*/ 579679 h 579679"/>
              <a:gd name="connsiteX8" fmla="*/ 791075 w 2551854"/>
              <a:gd name="connsiteY8" fmla="*/ 579679 h 579679"/>
              <a:gd name="connsiteX9" fmla="*/ 0 w 2551854"/>
              <a:gd name="connsiteY9" fmla="*/ 579679 h 579679"/>
              <a:gd name="connsiteX10" fmla="*/ 0 w 2551854"/>
              <a:gd name="connsiteY10" fmla="*/ 0 h 57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51854" h="579679" fill="none" extrusionOk="0">
                <a:moveTo>
                  <a:pt x="0" y="0"/>
                </a:moveTo>
                <a:cubicBezTo>
                  <a:pt x="158029" y="-15163"/>
                  <a:pt x="429976" y="-10924"/>
                  <a:pt x="637964" y="0"/>
                </a:cubicBezTo>
                <a:cubicBezTo>
                  <a:pt x="845952" y="10924"/>
                  <a:pt x="1064853" y="29999"/>
                  <a:pt x="1301446" y="0"/>
                </a:cubicBezTo>
                <a:cubicBezTo>
                  <a:pt x="1538039" y="-29999"/>
                  <a:pt x="1756966" y="27435"/>
                  <a:pt x="1888372" y="0"/>
                </a:cubicBezTo>
                <a:cubicBezTo>
                  <a:pt x="2019778" y="-27435"/>
                  <a:pt x="2381848" y="-27629"/>
                  <a:pt x="2551854" y="0"/>
                </a:cubicBezTo>
                <a:cubicBezTo>
                  <a:pt x="2535979" y="199741"/>
                  <a:pt x="2549677" y="334975"/>
                  <a:pt x="2551854" y="579679"/>
                </a:cubicBezTo>
                <a:cubicBezTo>
                  <a:pt x="2372329" y="564821"/>
                  <a:pt x="2204854" y="577834"/>
                  <a:pt x="1964928" y="579679"/>
                </a:cubicBezTo>
                <a:cubicBezTo>
                  <a:pt x="1725002" y="581524"/>
                  <a:pt x="1645559" y="554641"/>
                  <a:pt x="1403520" y="579679"/>
                </a:cubicBezTo>
                <a:cubicBezTo>
                  <a:pt x="1161481" y="604717"/>
                  <a:pt x="923358" y="580401"/>
                  <a:pt x="791075" y="579679"/>
                </a:cubicBezTo>
                <a:cubicBezTo>
                  <a:pt x="658792" y="578957"/>
                  <a:pt x="245292" y="587319"/>
                  <a:pt x="0" y="579679"/>
                </a:cubicBezTo>
                <a:cubicBezTo>
                  <a:pt x="6008" y="336098"/>
                  <a:pt x="-20408" y="129191"/>
                  <a:pt x="0" y="0"/>
                </a:cubicBezTo>
                <a:close/>
              </a:path>
              <a:path w="2551854" h="579679" stroke="0" extrusionOk="0">
                <a:moveTo>
                  <a:pt x="0" y="0"/>
                </a:moveTo>
                <a:cubicBezTo>
                  <a:pt x="184417" y="13283"/>
                  <a:pt x="483059" y="11454"/>
                  <a:pt x="637964" y="0"/>
                </a:cubicBezTo>
                <a:cubicBezTo>
                  <a:pt x="792869" y="-11454"/>
                  <a:pt x="1079677" y="31428"/>
                  <a:pt x="1301446" y="0"/>
                </a:cubicBezTo>
                <a:cubicBezTo>
                  <a:pt x="1523215" y="-31428"/>
                  <a:pt x="1680301" y="8573"/>
                  <a:pt x="1862853" y="0"/>
                </a:cubicBezTo>
                <a:cubicBezTo>
                  <a:pt x="2045405" y="-8573"/>
                  <a:pt x="2211511" y="30285"/>
                  <a:pt x="2551854" y="0"/>
                </a:cubicBezTo>
                <a:cubicBezTo>
                  <a:pt x="2535085" y="227612"/>
                  <a:pt x="2554347" y="326252"/>
                  <a:pt x="2551854" y="579679"/>
                </a:cubicBezTo>
                <a:cubicBezTo>
                  <a:pt x="2269197" y="574281"/>
                  <a:pt x="2138974" y="569156"/>
                  <a:pt x="1964928" y="579679"/>
                </a:cubicBezTo>
                <a:cubicBezTo>
                  <a:pt x="1790882" y="590202"/>
                  <a:pt x="1617655" y="554940"/>
                  <a:pt x="1275927" y="579679"/>
                </a:cubicBezTo>
                <a:cubicBezTo>
                  <a:pt x="934199" y="604418"/>
                  <a:pt x="893758" y="562658"/>
                  <a:pt x="637964" y="579679"/>
                </a:cubicBezTo>
                <a:cubicBezTo>
                  <a:pt x="382170" y="596700"/>
                  <a:pt x="316214" y="585093"/>
                  <a:pt x="0" y="579679"/>
                </a:cubicBezTo>
                <a:cubicBezTo>
                  <a:pt x="15999" y="356355"/>
                  <a:pt x="1758" y="22393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79617555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Equilíbrio Financeiro</a:t>
            </a:r>
            <a:endParaRPr lang="pt-BR" sz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6A8D473-5428-F6F2-AD33-6210B4A8AEE1}"/>
              </a:ext>
            </a:extLst>
          </p:cNvPr>
          <p:cNvSpPr/>
          <p:nvPr/>
        </p:nvSpPr>
        <p:spPr>
          <a:xfrm>
            <a:off x="6584120" y="2131939"/>
            <a:ext cx="2239708" cy="675797"/>
          </a:xfrm>
          <a:custGeom>
            <a:avLst/>
            <a:gdLst>
              <a:gd name="connsiteX0" fmla="*/ 0 w 2239708"/>
              <a:gd name="connsiteY0" fmla="*/ 0 h 675797"/>
              <a:gd name="connsiteX1" fmla="*/ 559927 w 2239708"/>
              <a:gd name="connsiteY1" fmla="*/ 0 h 675797"/>
              <a:gd name="connsiteX2" fmla="*/ 1142251 w 2239708"/>
              <a:gd name="connsiteY2" fmla="*/ 0 h 675797"/>
              <a:gd name="connsiteX3" fmla="*/ 1657384 w 2239708"/>
              <a:gd name="connsiteY3" fmla="*/ 0 h 675797"/>
              <a:gd name="connsiteX4" fmla="*/ 2239708 w 2239708"/>
              <a:gd name="connsiteY4" fmla="*/ 0 h 675797"/>
              <a:gd name="connsiteX5" fmla="*/ 2239708 w 2239708"/>
              <a:gd name="connsiteY5" fmla="*/ 675797 h 675797"/>
              <a:gd name="connsiteX6" fmla="*/ 1724575 w 2239708"/>
              <a:gd name="connsiteY6" fmla="*/ 675797 h 675797"/>
              <a:gd name="connsiteX7" fmla="*/ 1231839 w 2239708"/>
              <a:gd name="connsiteY7" fmla="*/ 675797 h 675797"/>
              <a:gd name="connsiteX8" fmla="*/ 694309 w 2239708"/>
              <a:gd name="connsiteY8" fmla="*/ 675797 h 675797"/>
              <a:gd name="connsiteX9" fmla="*/ 0 w 2239708"/>
              <a:gd name="connsiteY9" fmla="*/ 675797 h 675797"/>
              <a:gd name="connsiteX10" fmla="*/ 0 w 2239708"/>
              <a:gd name="connsiteY10" fmla="*/ 0 h 6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9708" h="675797" fill="none" extrusionOk="0">
                <a:moveTo>
                  <a:pt x="0" y="0"/>
                </a:moveTo>
                <a:cubicBezTo>
                  <a:pt x="174698" y="9396"/>
                  <a:pt x="360542" y="27008"/>
                  <a:pt x="559927" y="0"/>
                </a:cubicBezTo>
                <a:cubicBezTo>
                  <a:pt x="759312" y="-27008"/>
                  <a:pt x="1014506" y="-16666"/>
                  <a:pt x="1142251" y="0"/>
                </a:cubicBezTo>
                <a:cubicBezTo>
                  <a:pt x="1269996" y="16666"/>
                  <a:pt x="1530370" y="-22903"/>
                  <a:pt x="1657384" y="0"/>
                </a:cubicBezTo>
                <a:cubicBezTo>
                  <a:pt x="1784398" y="22903"/>
                  <a:pt x="2034874" y="-6348"/>
                  <a:pt x="2239708" y="0"/>
                </a:cubicBezTo>
                <a:cubicBezTo>
                  <a:pt x="2256469" y="230611"/>
                  <a:pt x="2263441" y="454511"/>
                  <a:pt x="2239708" y="675797"/>
                </a:cubicBezTo>
                <a:cubicBezTo>
                  <a:pt x="2072188" y="666689"/>
                  <a:pt x="1975844" y="674393"/>
                  <a:pt x="1724575" y="675797"/>
                </a:cubicBezTo>
                <a:cubicBezTo>
                  <a:pt x="1473306" y="677201"/>
                  <a:pt x="1399414" y="697712"/>
                  <a:pt x="1231839" y="675797"/>
                </a:cubicBezTo>
                <a:cubicBezTo>
                  <a:pt x="1064264" y="653882"/>
                  <a:pt x="807771" y="695221"/>
                  <a:pt x="694309" y="675797"/>
                </a:cubicBezTo>
                <a:cubicBezTo>
                  <a:pt x="580847" y="656374"/>
                  <a:pt x="143847" y="665223"/>
                  <a:pt x="0" y="675797"/>
                </a:cubicBezTo>
                <a:cubicBezTo>
                  <a:pt x="-2036" y="473481"/>
                  <a:pt x="-9912" y="178802"/>
                  <a:pt x="0" y="0"/>
                </a:cubicBezTo>
                <a:close/>
              </a:path>
              <a:path w="2239708" h="675797" stroke="0" extrusionOk="0">
                <a:moveTo>
                  <a:pt x="0" y="0"/>
                </a:moveTo>
                <a:cubicBezTo>
                  <a:pt x="122727" y="18588"/>
                  <a:pt x="413855" y="26622"/>
                  <a:pt x="559927" y="0"/>
                </a:cubicBezTo>
                <a:cubicBezTo>
                  <a:pt x="705999" y="-26622"/>
                  <a:pt x="981162" y="-29087"/>
                  <a:pt x="1142251" y="0"/>
                </a:cubicBezTo>
                <a:cubicBezTo>
                  <a:pt x="1303340" y="29087"/>
                  <a:pt x="1434871" y="-10112"/>
                  <a:pt x="1634987" y="0"/>
                </a:cubicBezTo>
                <a:cubicBezTo>
                  <a:pt x="1835103" y="10112"/>
                  <a:pt x="2004090" y="-6048"/>
                  <a:pt x="2239708" y="0"/>
                </a:cubicBezTo>
                <a:cubicBezTo>
                  <a:pt x="2208622" y="327753"/>
                  <a:pt x="2259260" y="451612"/>
                  <a:pt x="2239708" y="675797"/>
                </a:cubicBezTo>
                <a:cubicBezTo>
                  <a:pt x="2039960" y="684489"/>
                  <a:pt x="1960704" y="677061"/>
                  <a:pt x="1724575" y="675797"/>
                </a:cubicBezTo>
                <a:cubicBezTo>
                  <a:pt x="1488446" y="674533"/>
                  <a:pt x="1276016" y="670732"/>
                  <a:pt x="1119854" y="675797"/>
                </a:cubicBezTo>
                <a:cubicBezTo>
                  <a:pt x="963692" y="680862"/>
                  <a:pt x="835982" y="669812"/>
                  <a:pt x="559927" y="675797"/>
                </a:cubicBezTo>
                <a:cubicBezTo>
                  <a:pt x="283872" y="681782"/>
                  <a:pt x="172495" y="692798"/>
                  <a:pt x="0" y="675797"/>
                </a:cubicBezTo>
                <a:cubicBezTo>
                  <a:pt x="22478" y="488102"/>
                  <a:pt x="-16506" y="25194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79617555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na prestação de serviços</a:t>
            </a:r>
            <a:endParaRPr lang="pt-BR" sz="12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91760A6-8731-11FA-B4FE-06E8C8815435}"/>
              </a:ext>
            </a:extLst>
          </p:cNvPr>
          <p:cNvSpPr/>
          <p:nvPr/>
        </p:nvSpPr>
        <p:spPr>
          <a:xfrm>
            <a:off x="2175689" y="4331431"/>
            <a:ext cx="2551854" cy="675797"/>
          </a:xfrm>
          <a:custGeom>
            <a:avLst/>
            <a:gdLst>
              <a:gd name="connsiteX0" fmla="*/ 0 w 2551854"/>
              <a:gd name="connsiteY0" fmla="*/ 0 h 675797"/>
              <a:gd name="connsiteX1" fmla="*/ 637964 w 2551854"/>
              <a:gd name="connsiteY1" fmla="*/ 0 h 675797"/>
              <a:gd name="connsiteX2" fmla="*/ 1301446 w 2551854"/>
              <a:gd name="connsiteY2" fmla="*/ 0 h 675797"/>
              <a:gd name="connsiteX3" fmla="*/ 1888372 w 2551854"/>
              <a:gd name="connsiteY3" fmla="*/ 0 h 675797"/>
              <a:gd name="connsiteX4" fmla="*/ 2551854 w 2551854"/>
              <a:gd name="connsiteY4" fmla="*/ 0 h 675797"/>
              <a:gd name="connsiteX5" fmla="*/ 2551854 w 2551854"/>
              <a:gd name="connsiteY5" fmla="*/ 675797 h 675797"/>
              <a:gd name="connsiteX6" fmla="*/ 1964928 w 2551854"/>
              <a:gd name="connsiteY6" fmla="*/ 675797 h 675797"/>
              <a:gd name="connsiteX7" fmla="*/ 1403520 w 2551854"/>
              <a:gd name="connsiteY7" fmla="*/ 675797 h 675797"/>
              <a:gd name="connsiteX8" fmla="*/ 791075 w 2551854"/>
              <a:gd name="connsiteY8" fmla="*/ 675797 h 675797"/>
              <a:gd name="connsiteX9" fmla="*/ 0 w 2551854"/>
              <a:gd name="connsiteY9" fmla="*/ 675797 h 675797"/>
              <a:gd name="connsiteX10" fmla="*/ 0 w 2551854"/>
              <a:gd name="connsiteY10" fmla="*/ 0 h 6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51854" h="675797" fill="none" extrusionOk="0">
                <a:moveTo>
                  <a:pt x="0" y="0"/>
                </a:moveTo>
                <a:cubicBezTo>
                  <a:pt x="158029" y="-15163"/>
                  <a:pt x="429976" y="-10924"/>
                  <a:pt x="637964" y="0"/>
                </a:cubicBezTo>
                <a:cubicBezTo>
                  <a:pt x="845952" y="10924"/>
                  <a:pt x="1064853" y="29999"/>
                  <a:pt x="1301446" y="0"/>
                </a:cubicBezTo>
                <a:cubicBezTo>
                  <a:pt x="1538039" y="-29999"/>
                  <a:pt x="1756966" y="27435"/>
                  <a:pt x="1888372" y="0"/>
                </a:cubicBezTo>
                <a:cubicBezTo>
                  <a:pt x="2019778" y="-27435"/>
                  <a:pt x="2381848" y="-27629"/>
                  <a:pt x="2551854" y="0"/>
                </a:cubicBezTo>
                <a:cubicBezTo>
                  <a:pt x="2568615" y="230611"/>
                  <a:pt x="2575587" y="454511"/>
                  <a:pt x="2551854" y="675797"/>
                </a:cubicBezTo>
                <a:cubicBezTo>
                  <a:pt x="2372329" y="660939"/>
                  <a:pt x="2204854" y="673952"/>
                  <a:pt x="1964928" y="675797"/>
                </a:cubicBezTo>
                <a:cubicBezTo>
                  <a:pt x="1725002" y="677642"/>
                  <a:pt x="1645559" y="650759"/>
                  <a:pt x="1403520" y="675797"/>
                </a:cubicBezTo>
                <a:cubicBezTo>
                  <a:pt x="1161481" y="700835"/>
                  <a:pt x="923358" y="676519"/>
                  <a:pt x="791075" y="675797"/>
                </a:cubicBezTo>
                <a:cubicBezTo>
                  <a:pt x="658792" y="675075"/>
                  <a:pt x="245292" y="683437"/>
                  <a:pt x="0" y="675797"/>
                </a:cubicBezTo>
                <a:cubicBezTo>
                  <a:pt x="-2036" y="473481"/>
                  <a:pt x="-9912" y="178802"/>
                  <a:pt x="0" y="0"/>
                </a:cubicBezTo>
                <a:close/>
              </a:path>
              <a:path w="2551854" h="675797" stroke="0" extrusionOk="0">
                <a:moveTo>
                  <a:pt x="0" y="0"/>
                </a:moveTo>
                <a:cubicBezTo>
                  <a:pt x="184417" y="13283"/>
                  <a:pt x="483059" y="11454"/>
                  <a:pt x="637964" y="0"/>
                </a:cubicBezTo>
                <a:cubicBezTo>
                  <a:pt x="792869" y="-11454"/>
                  <a:pt x="1079677" y="31428"/>
                  <a:pt x="1301446" y="0"/>
                </a:cubicBezTo>
                <a:cubicBezTo>
                  <a:pt x="1523215" y="-31428"/>
                  <a:pt x="1680301" y="8573"/>
                  <a:pt x="1862853" y="0"/>
                </a:cubicBezTo>
                <a:cubicBezTo>
                  <a:pt x="2045405" y="-8573"/>
                  <a:pt x="2211511" y="30285"/>
                  <a:pt x="2551854" y="0"/>
                </a:cubicBezTo>
                <a:cubicBezTo>
                  <a:pt x="2520768" y="327753"/>
                  <a:pt x="2571406" y="451612"/>
                  <a:pt x="2551854" y="675797"/>
                </a:cubicBezTo>
                <a:cubicBezTo>
                  <a:pt x="2269197" y="670399"/>
                  <a:pt x="2138974" y="665274"/>
                  <a:pt x="1964928" y="675797"/>
                </a:cubicBezTo>
                <a:cubicBezTo>
                  <a:pt x="1790882" y="686320"/>
                  <a:pt x="1617655" y="651058"/>
                  <a:pt x="1275927" y="675797"/>
                </a:cubicBezTo>
                <a:cubicBezTo>
                  <a:pt x="934199" y="700536"/>
                  <a:pt x="893758" y="658776"/>
                  <a:pt x="637964" y="675797"/>
                </a:cubicBezTo>
                <a:cubicBezTo>
                  <a:pt x="382170" y="692818"/>
                  <a:pt x="316214" y="681211"/>
                  <a:pt x="0" y="675797"/>
                </a:cubicBezTo>
                <a:cubicBezTo>
                  <a:pt x="22478" y="488102"/>
                  <a:pt x="-16506" y="25194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79617555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Transparência e Responsabilidade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08FCFC-5287-C9C4-4EC4-6BD18E1ACE74}"/>
              </a:ext>
            </a:extLst>
          </p:cNvPr>
          <p:cNvSpPr/>
          <p:nvPr/>
        </p:nvSpPr>
        <p:spPr>
          <a:xfrm>
            <a:off x="2388099" y="2469838"/>
            <a:ext cx="2551854" cy="675797"/>
          </a:xfrm>
          <a:custGeom>
            <a:avLst/>
            <a:gdLst>
              <a:gd name="connsiteX0" fmla="*/ 0 w 2551854"/>
              <a:gd name="connsiteY0" fmla="*/ 0 h 675797"/>
              <a:gd name="connsiteX1" fmla="*/ 637964 w 2551854"/>
              <a:gd name="connsiteY1" fmla="*/ 0 h 675797"/>
              <a:gd name="connsiteX2" fmla="*/ 1301446 w 2551854"/>
              <a:gd name="connsiteY2" fmla="*/ 0 h 675797"/>
              <a:gd name="connsiteX3" fmla="*/ 1888372 w 2551854"/>
              <a:gd name="connsiteY3" fmla="*/ 0 h 675797"/>
              <a:gd name="connsiteX4" fmla="*/ 2551854 w 2551854"/>
              <a:gd name="connsiteY4" fmla="*/ 0 h 675797"/>
              <a:gd name="connsiteX5" fmla="*/ 2551854 w 2551854"/>
              <a:gd name="connsiteY5" fmla="*/ 675797 h 675797"/>
              <a:gd name="connsiteX6" fmla="*/ 1964928 w 2551854"/>
              <a:gd name="connsiteY6" fmla="*/ 675797 h 675797"/>
              <a:gd name="connsiteX7" fmla="*/ 1403520 w 2551854"/>
              <a:gd name="connsiteY7" fmla="*/ 675797 h 675797"/>
              <a:gd name="connsiteX8" fmla="*/ 791075 w 2551854"/>
              <a:gd name="connsiteY8" fmla="*/ 675797 h 675797"/>
              <a:gd name="connsiteX9" fmla="*/ 0 w 2551854"/>
              <a:gd name="connsiteY9" fmla="*/ 675797 h 675797"/>
              <a:gd name="connsiteX10" fmla="*/ 0 w 2551854"/>
              <a:gd name="connsiteY10" fmla="*/ 0 h 6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51854" h="675797" fill="none" extrusionOk="0">
                <a:moveTo>
                  <a:pt x="0" y="0"/>
                </a:moveTo>
                <a:cubicBezTo>
                  <a:pt x="158029" y="-15163"/>
                  <a:pt x="429976" y="-10924"/>
                  <a:pt x="637964" y="0"/>
                </a:cubicBezTo>
                <a:cubicBezTo>
                  <a:pt x="845952" y="10924"/>
                  <a:pt x="1064853" y="29999"/>
                  <a:pt x="1301446" y="0"/>
                </a:cubicBezTo>
                <a:cubicBezTo>
                  <a:pt x="1538039" y="-29999"/>
                  <a:pt x="1756966" y="27435"/>
                  <a:pt x="1888372" y="0"/>
                </a:cubicBezTo>
                <a:cubicBezTo>
                  <a:pt x="2019778" y="-27435"/>
                  <a:pt x="2381848" y="-27629"/>
                  <a:pt x="2551854" y="0"/>
                </a:cubicBezTo>
                <a:cubicBezTo>
                  <a:pt x="2568615" y="230611"/>
                  <a:pt x="2575587" y="454511"/>
                  <a:pt x="2551854" y="675797"/>
                </a:cubicBezTo>
                <a:cubicBezTo>
                  <a:pt x="2372329" y="660939"/>
                  <a:pt x="2204854" y="673952"/>
                  <a:pt x="1964928" y="675797"/>
                </a:cubicBezTo>
                <a:cubicBezTo>
                  <a:pt x="1725002" y="677642"/>
                  <a:pt x="1645559" y="650759"/>
                  <a:pt x="1403520" y="675797"/>
                </a:cubicBezTo>
                <a:cubicBezTo>
                  <a:pt x="1161481" y="700835"/>
                  <a:pt x="923358" y="676519"/>
                  <a:pt x="791075" y="675797"/>
                </a:cubicBezTo>
                <a:cubicBezTo>
                  <a:pt x="658792" y="675075"/>
                  <a:pt x="245292" y="683437"/>
                  <a:pt x="0" y="675797"/>
                </a:cubicBezTo>
                <a:cubicBezTo>
                  <a:pt x="-2036" y="473481"/>
                  <a:pt x="-9912" y="178802"/>
                  <a:pt x="0" y="0"/>
                </a:cubicBezTo>
                <a:close/>
              </a:path>
              <a:path w="2551854" h="675797" stroke="0" extrusionOk="0">
                <a:moveTo>
                  <a:pt x="0" y="0"/>
                </a:moveTo>
                <a:cubicBezTo>
                  <a:pt x="184417" y="13283"/>
                  <a:pt x="483059" y="11454"/>
                  <a:pt x="637964" y="0"/>
                </a:cubicBezTo>
                <a:cubicBezTo>
                  <a:pt x="792869" y="-11454"/>
                  <a:pt x="1079677" y="31428"/>
                  <a:pt x="1301446" y="0"/>
                </a:cubicBezTo>
                <a:cubicBezTo>
                  <a:pt x="1523215" y="-31428"/>
                  <a:pt x="1680301" y="8573"/>
                  <a:pt x="1862853" y="0"/>
                </a:cubicBezTo>
                <a:cubicBezTo>
                  <a:pt x="2045405" y="-8573"/>
                  <a:pt x="2211511" y="30285"/>
                  <a:pt x="2551854" y="0"/>
                </a:cubicBezTo>
                <a:cubicBezTo>
                  <a:pt x="2520768" y="327753"/>
                  <a:pt x="2571406" y="451612"/>
                  <a:pt x="2551854" y="675797"/>
                </a:cubicBezTo>
                <a:cubicBezTo>
                  <a:pt x="2269197" y="670399"/>
                  <a:pt x="2138974" y="665274"/>
                  <a:pt x="1964928" y="675797"/>
                </a:cubicBezTo>
                <a:cubicBezTo>
                  <a:pt x="1790882" y="686320"/>
                  <a:pt x="1617655" y="651058"/>
                  <a:pt x="1275927" y="675797"/>
                </a:cubicBezTo>
                <a:cubicBezTo>
                  <a:pt x="934199" y="700536"/>
                  <a:pt x="893758" y="658776"/>
                  <a:pt x="637964" y="675797"/>
                </a:cubicBezTo>
                <a:cubicBezTo>
                  <a:pt x="382170" y="692818"/>
                  <a:pt x="316214" y="681211"/>
                  <a:pt x="0" y="675797"/>
                </a:cubicBezTo>
                <a:cubicBezTo>
                  <a:pt x="22478" y="488102"/>
                  <a:pt x="-16506" y="25194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79617555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Cumprimento das Normas Fiscais</a:t>
            </a:r>
            <a:endParaRPr lang="pt-BR" sz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94C88C-C41A-B671-6A66-D5F5AB51C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controle de despesas na gestão municipal tem um impacto direto na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eficiência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dos serviços públicos e na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sustentabilidade financeira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das prefeituras.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Aqui estão alguns dos principais 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efeitos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9EEC086-E22B-9A70-D26F-507DDA7C91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3020753"/>
              </p:ext>
            </p:extLst>
          </p:nvPr>
        </p:nvGraphicFramePr>
        <p:xfrm>
          <a:off x="3137933" y="2092766"/>
          <a:ext cx="5395631" cy="3727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81864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1F93C-885B-1135-6F73-834DB3AD4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814062-12BC-1BFA-4033-43E1A247F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302684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Equilíbrio Financeiro</a:t>
            </a:r>
            <a:endParaRPr lang="pt-BR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4738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controle rigoroso das despesas evita déficits orçamentários e garante que os municípios operem dentro de suas capacidades financeiras. Isso reduz a necessidade de endividamento e melhora a credibilidade da administração pública.</a:t>
            </a:r>
          </a:p>
          <a:p>
            <a:pPr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Melhoria na Prestação de Serviços</a:t>
            </a:r>
            <a:endParaRPr lang="pt-BR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4738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Quando os gastos são bem gerenciados, os recursos podem ser direcionados para áreas prioritárias, como saúde, educação e infraestrutura. Isso resulta em serviços públicos mais eficientes e acessíveis para a população.</a:t>
            </a:r>
          </a:p>
        </p:txBody>
      </p:sp>
    </p:spTree>
    <p:extLst>
      <p:ext uri="{BB962C8B-B14F-4D97-AF65-F5344CB8AC3E}">
        <p14:creationId xmlns:p14="http://schemas.microsoft.com/office/powerpoint/2010/main" val="1442665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E8EDAF-E224-8A6C-FAB3-7BA6E82B0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9D955C-53C7-CE0D-627F-61D84872C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257148" cy="58118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Transparência e Responsabilidade</a:t>
            </a:r>
            <a:endParaRPr lang="pt-BR" sz="1800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4738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gestão responsável das despesas fortalece a transparência e a prestação de contas, permitindo que os cidadãos acompanhem como os recursos estão sendo utilizados. Isso reduz riscos de corrupção e aumenta a confiança na administração municipal.</a:t>
            </a:r>
          </a:p>
          <a:p>
            <a:pPr>
              <a:lnSpc>
                <a:spcPct val="150000"/>
              </a:lnSpc>
              <a:buNone/>
            </a:pPr>
            <a:r>
              <a:rPr lang="pt-BR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Cumprimento das Normas Fiscais</a:t>
            </a:r>
            <a:endParaRPr lang="pt-BR" sz="1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4738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O controle de despesas ajuda os municípios a cumprir normas como a Lei de Responsabilidade Fiscal (LRF), evitando sanções e garantindo que os gastos estejam dentro dos limites legais.</a:t>
            </a:r>
          </a:p>
          <a:p>
            <a:pPr>
              <a:lnSpc>
                <a:spcPct val="150000"/>
              </a:lnSpc>
              <a:buNone/>
            </a:pPr>
            <a:r>
              <a:rPr lang="pt-BR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Planejamento Estratégico</a:t>
            </a:r>
            <a:endParaRPr lang="pt-BR" sz="1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4738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gestão eficiente das despesas permite que os municípios façam um planejamento de longo prazo, garantindo investimentos sustentáveis e evitando cortes abruptos em serviços essenciais.</a:t>
            </a:r>
          </a:p>
          <a:p>
            <a:pPr marL="0" indent="0">
              <a:lnSpc>
                <a:spcPct val="150000"/>
              </a:lnSpc>
              <a:buNone/>
            </a:pPr>
            <a:endParaRPr lang="es-ES_trad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4124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FB0C19-4389-8F81-36F8-C5EE9E2A0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noProof="0" dirty="0">
                <a:latin typeface="Arial" panose="020B0604020202020204" pitchFamily="34" charset="0"/>
                <a:cs typeface="Arial" panose="020B0604020202020204" pitchFamily="34" charset="0"/>
              </a:rPr>
              <a:t>Comunicação e Publicidade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0218B6-5B19-745B-C65B-2870011E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25" y="1825625"/>
            <a:ext cx="624997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Importância da comunicação na gestão publica.</a:t>
            </a:r>
          </a:p>
          <a:p>
            <a:pPr>
              <a:lnSpc>
                <a:spcPct val="100000"/>
              </a:lnSpc>
            </a:pPr>
            <a:r>
              <a:rPr lang="pt-BR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Diferença entre publicidade institucional e informes publicitários.</a:t>
            </a:r>
          </a:p>
          <a:p>
            <a:pPr>
              <a:lnSpc>
                <a:spcPct val="150000"/>
              </a:lnSpc>
            </a:pPr>
            <a:r>
              <a:rPr lang="pt-BR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Regras para publicidade e ética no setor público.</a:t>
            </a:r>
          </a:p>
          <a:p>
            <a:pPr>
              <a:lnSpc>
                <a:spcPct val="150000"/>
              </a:lnSpc>
            </a:pPr>
            <a:endParaRPr lang="pt-BR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60F7EBC-D257-050F-7897-5466CD0B6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88" y="2029709"/>
            <a:ext cx="3007641" cy="1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987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BAA306-64B6-CCF1-FF1E-B581A85D8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A86B60-9A01-5A66-AADB-939095327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 marL="4930775" rtl="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4438" indent="0" rtl="0" fontAlgn="base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 que é importante</a:t>
            </a:r>
            <a:r>
              <a:rPr lang="pt-BR" sz="2100" b="1" dirty="0">
                <a:solidFill>
                  <a:srgbClr val="000000"/>
                </a:solidFill>
                <a:cs typeface="Arial" panose="020B0604020202020204" pitchFamily="34" charset="0"/>
              </a:rPr>
              <a:t>?</a:t>
            </a:r>
          </a:p>
          <a:p>
            <a:pPr marL="5024438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Promover transparência e informar a sociedade sobre ações governamentais.</a:t>
            </a:r>
            <a:r>
              <a:rPr lang="pt-BR" sz="2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Certificar que os recursos destinados à publicidade são usados de forma ética e alinhados aos interesses públicos.</a:t>
            </a:r>
          </a:p>
          <a:p>
            <a:pPr marL="5024438" indent="0" rtl="0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5024438" indent="0" rtl="0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4438" indent="0" rtl="0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que avalia?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Legalidade e pertinência das campanhas, uso responsável de verbas e impacto social das ações comunicativas.</a:t>
            </a:r>
          </a:p>
          <a:p>
            <a:pPr marL="263525" indent="0" fontAlgn="base">
              <a:lnSpc>
                <a:spcPct val="100000"/>
              </a:lnSpc>
              <a:spcAft>
                <a:spcPts val="800"/>
              </a:spcAft>
              <a:buNone/>
            </a:pPr>
            <a:endParaRPr lang="pt-BR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Abelha confusa">
            <a:extLst>
              <a:ext uri="{FF2B5EF4-FFF2-40B4-BE49-F238E27FC236}">
                <a16:creationId xmlns:a16="http://schemas.microsoft.com/office/drawing/2014/main" id="{19BF81A6-17D3-651F-CBDA-927CA190E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89" y="876691"/>
            <a:ext cx="3586899" cy="358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3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3E9FF2-9A14-EABD-1A7F-4FAF4D662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94D450-62AC-759D-9685-73C3684E9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806" y="1117737"/>
            <a:ext cx="6183985" cy="5217182"/>
          </a:xfrm>
        </p:spPr>
        <p:txBody>
          <a:bodyPr>
            <a:noAutofit/>
          </a:bodyPr>
          <a:lstStyle/>
          <a:p>
            <a:pPr marL="0" indent="0" algn="ctr" rtl="0" fontAlgn="base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Publicidade Institucional x Informes Publicitários</a:t>
            </a:r>
          </a:p>
          <a:p>
            <a:pPr marL="0" indent="0" algn="ctr" rtl="0" fontAlgn="base">
              <a:lnSpc>
                <a:spcPct val="150000"/>
              </a:lnSpc>
              <a:spcAft>
                <a:spcPts val="800"/>
              </a:spcAft>
              <a:buNone/>
            </a:pPr>
            <a:endParaRPr lang="pt-BR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Publicidade Institucional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263525" indent="0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Divulgação de campanhas e programas públicos.</a:t>
            </a:r>
          </a:p>
          <a:p>
            <a:pPr marL="0" indent="0" algn="ctr" rtl="0" fontAlgn="base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000" b="1" dirty="0">
                <a:solidFill>
                  <a:schemeClr val="accent4">
                    <a:lumMod val="50000"/>
                  </a:schemeClr>
                </a:solidFill>
              </a:rPr>
              <a:t>VS</a:t>
            </a:r>
            <a:endParaRPr lang="pt-BR" sz="2000" b="1" i="0" u="none" strike="noStrike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Informes Publicitários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263525" indent="0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Comunicação de interesse público, como editais e avisos legais.</a:t>
            </a:r>
            <a:endParaRPr lang="es-ES_tradnl" sz="2000" dirty="0"/>
          </a:p>
        </p:txBody>
      </p:sp>
      <p:pic>
        <p:nvPicPr>
          <p:cNvPr id="2" name="Graphic 6" descr="Megafone">
            <a:extLst>
              <a:ext uri="{FF2B5EF4-FFF2-40B4-BE49-F238E27FC236}">
                <a16:creationId xmlns:a16="http://schemas.microsoft.com/office/drawing/2014/main" id="{3339A863-7BD6-C2E7-D45D-1FD299119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4482" y="1117737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8923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FFFE1-AC4B-567E-95F8-0146B8A8D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spc="600" noProof="0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4B92D4-1276-99FC-6668-D61AF722C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4284" y="1690688"/>
            <a:ext cx="7211505" cy="44862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A importância da auditoria nas finanças públicas.</a:t>
            </a:r>
          </a:p>
          <a:p>
            <a:pPr>
              <a:lnSpc>
                <a:spcPct val="150000"/>
              </a:lnSpc>
            </a:pPr>
            <a:r>
              <a:rPr lang="pt-BR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Transparência e eficiência na gestão municipal.</a:t>
            </a:r>
          </a:p>
          <a:p>
            <a:pPr>
              <a:lnSpc>
                <a:spcPct val="150000"/>
              </a:lnSpc>
            </a:pPr>
            <a:r>
              <a:rPr lang="pt-BR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Papel da auditoria como ferramenta de controle e melhoria.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C699758-C324-6E01-5157-621239AFE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259" y="1895475"/>
            <a:ext cx="1343025" cy="1533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33149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6EAFCA-4923-3D0D-6632-DD84F15C0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C84304-BAC0-45C0-C3FE-C5D8542B8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publicidade e a ética no setor público são regidas por normas que garantem transparência, imparcialidade e responsabilidade na comunicação governamental. </a:t>
            </a:r>
          </a:p>
          <a:p>
            <a:pPr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Aqui estão alguns pontos essenciais:</a:t>
            </a:r>
          </a:p>
          <a:p>
            <a:pPr marL="1433513" indent="-358775"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1. Princípios Éticos no Setor Público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7788" indent="0"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ética na administração pública é baseada em princípios como legalidade, impessoalidade, moralidade, publicidade e eficiência. 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Código de Ética Profissional do Servidor Público Civil do Poder Executivo Federal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(Decreto nº 1.171, de 1994) estabelece diretrizes para a conduta dos servidores, reforçando a necessidade de agir com integridade e respeito ao interesse público.</a:t>
            </a:r>
          </a:p>
        </p:txBody>
      </p:sp>
    </p:spTree>
    <p:extLst>
      <p:ext uri="{BB962C8B-B14F-4D97-AF65-F5344CB8AC3E}">
        <p14:creationId xmlns:p14="http://schemas.microsoft.com/office/powerpoint/2010/main" val="40641147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F8B5F8-C609-7FA3-BCD0-E54F6461D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BEED21-4E39-3D0B-2C70-B2A777315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2. Regras para Publicidade Institucional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0"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publicidade oficial deve ser informativa e educativa, sem caráter promocional ou partidário. Algumas regras importantes incluem:</a:t>
            </a:r>
          </a:p>
          <a:p>
            <a:pPr marL="125412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Imparcialidade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A comunicação deve ser neutra, sem favorecer autoridades ou partidos políticos.</a:t>
            </a:r>
          </a:p>
          <a:p>
            <a:pPr marL="125412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Transparência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As informações devem ser claras e acessíveis à população.</a:t>
            </a:r>
          </a:p>
          <a:p>
            <a:pPr marL="125412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Utilidade Pública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O conteúdo deve ter relevância social e contribuir para o bem-estar coletivo.</a:t>
            </a:r>
          </a:p>
        </p:txBody>
      </p:sp>
    </p:spTree>
    <p:extLst>
      <p:ext uri="{BB962C8B-B14F-4D97-AF65-F5344CB8AC3E}">
        <p14:creationId xmlns:p14="http://schemas.microsoft.com/office/powerpoint/2010/main" val="37575968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90393D-0C12-E959-54DB-7B6E68C6B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BEA6DF-9143-2E41-1F5B-D158678BB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3. Controle e Fiscalização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Órgãos como 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Controladoria-Geral da União (CGU)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 os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Tribunais de Contas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fiscalizam a aplicação das normas éticas e de publicidade no setor público, garantindo que os recursos sejam utilizados corretamente e que a comunicação institucional respeite os princípios legais</a:t>
            </a:r>
          </a:p>
          <a:p>
            <a:pPr>
              <a:lnSpc>
                <a:spcPct val="150000"/>
              </a:lnSpc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879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B943E-B46E-B519-433B-1DA43DC75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noProof="0" dirty="0">
                <a:latin typeface="Arial" panose="020B0604020202020204" pitchFamily="34" charset="0"/>
                <a:cs typeface="Arial" panose="020B0604020202020204" pitchFamily="34" charset="0"/>
              </a:rPr>
              <a:t>Contabilidade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540163-1D56-2E0D-CEFE-F27180AB9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4284" y="1825625"/>
            <a:ext cx="7268067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A contabilidade como ferramenta de gestão.</a:t>
            </a:r>
          </a:p>
          <a:p>
            <a:pPr>
              <a:lnSpc>
                <a:spcPct val="150000"/>
              </a:lnSpc>
            </a:pPr>
            <a:r>
              <a:rPr lang="pt-BR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Relatórios e prestação de contas.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48F653C-D8A9-6C17-1899-17BB3A3E0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34" y="1825625"/>
            <a:ext cx="20002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68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8BEC48-3FC5-E289-9AB3-7A866EEBA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06FEBF-A076-F520-A3DD-89EE7010E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 marL="4930775" rtl="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4438" indent="0" rtl="0" fontAlgn="base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 que é importante</a:t>
            </a:r>
            <a:r>
              <a:rPr lang="pt-BR" sz="2100" b="1" dirty="0">
                <a:solidFill>
                  <a:srgbClr val="000000"/>
                </a:solidFill>
                <a:cs typeface="Arial" panose="020B0604020202020204" pitchFamily="34" charset="0"/>
              </a:rPr>
              <a:t>?</a:t>
            </a:r>
          </a:p>
          <a:p>
            <a:pPr marL="5024438" indent="0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rgbClr val="000000"/>
                </a:solidFill>
                <a:cs typeface="Arial" panose="020B0604020202020204" pitchFamily="34" charset="0"/>
              </a:rPr>
              <a:t>Garantir registros financeiros precisos e consistentes que reflitam a realidade patrimonial e econômica. Registrar, controlar e demonstrar informações financeiras e patrimoniais.</a:t>
            </a:r>
          </a:p>
          <a:p>
            <a:pPr marL="5024438" indent="0" rtl="0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5024438" indent="0" rtl="0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5024438" indent="0" rtl="0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que avalia?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Integridade dos balanços financeiros, conformidade com normas contábeis e prevenção de fraudes.</a:t>
            </a:r>
          </a:p>
          <a:p>
            <a:pPr marL="0" indent="0">
              <a:lnSpc>
                <a:spcPct val="150000"/>
              </a:lnSpc>
              <a:buNone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Abelha confusa">
            <a:extLst>
              <a:ext uri="{FF2B5EF4-FFF2-40B4-BE49-F238E27FC236}">
                <a16:creationId xmlns:a16="http://schemas.microsoft.com/office/drawing/2014/main" id="{2C2FAAAA-2BAF-6E4D-2ED7-A659CCA38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89" y="876691"/>
            <a:ext cx="3586899" cy="358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245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09DF3D-9BE7-5FD3-482B-E926B788C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1C7DCE-5BB1-1ECD-7F3A-A43B44185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 anchor="ctr">
            <a:normAutofit/>
          </a:bodyPr>
          <a:lstStyle/>
          <a:p>
            <a:pPr marL="0" indent="0" rtl="0" fontAlgn="base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Instrumentos da Contabilidade</a:t>
            </a:r>
          </a:p>
          <a:p>
            <a:pPr marL="0" indent="0" rtl="0" fontAlgn="base">
              <a:lnSpc>
                <a:spcPct val="100000"/>
              </a:lnSpc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Balancetes, balanços, demonstrações </a:t>
            </a:r>
          </a:p>
          <a:p>
            <a:pPr marL="0" indent="0" rtl="0" fontAlgn="base">
              <a:lnSpc>
                <a:spcPct val="100000"/>
              </a:lnSpc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resultado.</a:t>
            </a:r>
          </a:p>
          <a:p>
            <a:pPr marL="0" indent="0" rtl="0" fontAlgn="base">
              <a:lnSpc>
                <a:spcPct val="150000"/>
              </a:lnSpc>
              <a:spcAft>
                <a:spcPts val="800"/>
              </a:spcAft>
              <a:buNone/>
            </a:pPr>
            <a:endParaRPr lang="pt-BR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 fontAlgn="base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000" b="1" dirty="0">
                <a:solidFill>
                  <a:srgbClr val="000000"/>
                </a:solidFill>
                <a:cs typeface="Arial" panose="020B0604020202020204" pitchFamily="34" charset="0"/>
              </a:rPr>
              <a:t>					</a:t>
            </a: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Princípios Contábeis</a:t>
            </a:r>
            <a:endParaRPr lang="pt-BR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			Transparência, integridade, </a:t>
            </a:r>
            <a:endParaRPr lang="pt-BR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			objetividade.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1091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636034-566E-4F18-1352-4A1984B83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2B8CFA-0FD8-E7AA-DC27-9EC5FDDFD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contabilidade é uma ferramenta essencial para a gestão, pois fornece informações precisas e estruturadas que auxiliam na tomada de decisões estratégicas. Ela permite que gestores avaliem a saúde financeira da organização, identifiquem oportunidades de melhoria e garantam a conformidade com normas e regulamentações.</a:t>
            </a:r>
          </a:p>
          <a:p>
            <a:pPr>
              <a:lnSpc>
                <a:spcPct val="150000"/>
              </a:lnSpc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Principais funções na gestão pública: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412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Tomada de decisão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A contabilidade fornece dados financeiros que ajudam os gestores a planejar investimentos, reduzir custos e otimizar recursos.</a:t>
            </a:r>
          </a:p>
          <a:p>
            <a:pPr marL="1970088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Controle financeiro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Permite acompanhar receitas, despesas e fluxo de caixa, garantindo que a organização opere de forma sustentável.</a:t>
            </a:r>
          </a:p>
        </p:txBody>
      </p:sp>
    </p:spTree>
    <p:extLst>
      <p:ext uri="{BB962C8B-B14F-4D97-AF65-F5344CB8AC3E}">
        <p14:creationId xmlns:p14="http://schemas.microsoft.com/office/powerpoint/2010/main" val="13806910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DF10EA-89E2-73AE-AA6B-3B4F822D0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9C93AA-89DD-6E5B-39E4-1812F15E5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472366"/>
          </a:xfrm>
        </p:spPr>
        <p:txBody>
          <a:bodyPr anchor="ctr">
            <a:normAutofit/>
          </a:bodyPr>
          <a:lstStyle/>
          <a:p>
            <a:pPr marL="2328863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Transparência e prestação de contas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No setor público e privado, a contabilidade assegura que as informações financeiras sejam acessíveis e confiáveis.</a:t>
            </a:r>
          </a:p>
          <a:p>
            <a:pPr marL="1611313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Planejamento estratégico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Com base em relatórios contábeis, é possível definir metas e estratégias para o crescimento da organização.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Cumprimento de normas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A contabilidade garante que a empresa ou entidade pública esteja em conformidade com leis fiscais e regulatórias.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1753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1DB159-38B3-3674-0980-CF9BD1596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03F761-9D03-7A72-BC22-2C560BE16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9927210" cy="5811838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prestação de contas na contabilidade municipal é um processo essencial para garantir transparência, responsabilidade fiscal e eficiência na gestão pública. Aqui estão alguns pontos importantes:</a:t>
            </a:r>
          </a:p>
          <a:p>
            <a:pPr marL="0" indent="0">
              <a:lnSpc>
                <a:spcPct val="100000"/>
              </a:lnSpc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4738" indent="0">
              <a:lnSpc>
                <a:spcPct val="10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1. Relatórios Contábeis Municipais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4738" indent="0">
              <a:lnSpc>
                <a:spcPct val="10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municípios devem elaborar diversos relatórios para demonstrar a execução orçamentária e financeira. Alguns dos principais incluem:</a:t>
            </a:r>
          </a:p>
          <a:p>
            <a:pPr marL="3770313" indent="-1793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Balanço Orçamentário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Apresenta a comparação entre receitas previstas e despesas realizadas.</a:t>
            </a:r>
          </a:p>
          <a:p>
            <a:pPr marL="3770313" indent="-1793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Balanço Financeiro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Demonstra a movimentação dos recursos financeiros ao longo do exercício.</a:t>
            </a:r>
          </a:p>
          <a:p>
            <a:pPr marL="3770313" indent="-1793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Balanço Patrimonial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Registra os ativos, passivos e patrimônio líquido do município.</a:t>
            </a:r>
          </a:p>
          <a:p>
            <a:pPr marL="3770313" indent="-1793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Demonstração das Variações Patrimoniais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Analisa as mudanças no patrimônio público.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273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139B40-1CE5-D76D-A501-BC30AD870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653E84-D770-9BBE-B2B2-BD1FF77FE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Prestação de Contas</a:t>
            </a:r>
          </a:p>
          <a:p>
            <a:pPr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prestação de contas é um dever dos gestores municipais e envolve:</a:t>
            </a:r>
          </a:p>
          <a:p>
            <a:pPr marL="125412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Envio de documentos aos Tribunais de Contas</a:t>
            </a:r>
            <a:endParaRPr lang="pt-BR" sz="2000" b="1" dirty="0">
              <a:cs typeface="Arial" panose="020B0604020202020204" pitchFamily="34" charset="0"/>
            </a:endParaRPr>
          </a:p>
          <a:p>
            <a:pPr marL="125412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relatórios são analisados para verificar a conformidade com as normas fiscais.</a:t>
            </a:r>
          </a:p>
          <a:p>
            <a:pPr marL="1970088" indent="-179388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Publicação em Portais de Transparência</a:t>
            </a:r>
          </a:p>
          <a:p>
            <a:pPr marL="19700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Permite que a população acompanhe a gestão dos recursos públicos.</a:t>
            </a:r>
          </a:p>
          <a:p>
            <a:pPr marL="2686050" indent="-17780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Audiências Públicas </a:t>
            </a:r>
          </a:p>
          <a:p>
            <a:pPr marL="268605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cs typeface="Arial" panose="020B0604020202020204" pitchFamily="34" charset="0"/>
              </a:rPr>
              <a:t>São realizadas para apresentar os resultados financeiros e esclarecer dúvidas da sociedade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259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897CFD-AFC1-D983-7745-653F8DB2F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642F0E7-0EEB-A5F4-2BDE-E601275A5608}"/>
              </a:ext>
            </a:extLst>
          </p:cNvPr>
          <p:cNvSpPr txBox="1"/>
          <p:nvPr/>
        </p:nvSpPr>
        <p:spPr>
          <a:xfrm>
            <a:off x="983431" y="0"/>
            <a:ext cx="115949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aguet Script" panose="00000500000000000000" pitchFamily="2" charset="0"/>
              </a:rPr>
              <a:t>Importância</a:t>
            </a:r>
            <a:endParaRPr lang="pt-BR" sz="16600" b="1" dirty="0">
              <a:solidFill>
                <a:schemeClr val="accent2">
                  <a:lumMod val="20000"/>
                  <a:lumOff val="80000"/>
                </a:schemeClr>
              </a:solidFill>
              <a:latin typeface="Baguet Script" panose="00000500000000000000" pitchFamily="2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520289-10BA-A9A5-D63A-F7985640A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0" y="1019175"/>
            <a:ext cx="8791575" cy="5032494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 auditorias contábil, orçamentária e patrimonial desempenham um papel fundamental na governança pública do Paraná ao promover </a:t>
            </a: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transparência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eficiência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responsabilidade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 gestão dos recursos públicos.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 essência, são ferram</a:t>
            </a:r>
            <a:r>
              <a:rPr lang="pt-BR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 indispensáveis para </a:t>
            </a:r>
            <a:r>
              <a:rPr lang="pt-BR" sz="2000" dirty="0">
                <a:solidFill>
                  <a:srgbClr val="000000"/>
                </a:solidFill>
                <a:cs typeface="Arial" panose="020B0604020202020204" pitchFamily="34" charset="0"/>
              </a:rPr>
              <a:t>desenvolver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confiança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 gestão pública e assegurar que os </a:t>
            </a: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sejam utilizados de maneira justa e eficaz.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762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08747B-4ABC-AFCF-DBAC-95F292BDD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2AA99C-29E5-4FFB-016B-1638D4512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Fiscalização e Controle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Órgãos como os Tribunais de Contas e as Controladorias Municipais fiscalizam a prestação de contas para garantir que os recursos sejam utilizados corretamente. A análise técnica pode resultar em recomendações para aprimorar a gestão financeira.</a:t>
            </a:r>
          </a:p>
        </p:txBody>
      </p:sp>
    </p:spTree>
    <p:extLst>
      <p:ext uri="{BB962C8B-B14F-4D97-AF65-F5344CB8AC3E}">
        <p14:creationId xmlns:p14="http://schemas.microsoft.com/office/powerpoint/2010/main" val="30833546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97C4BA-BF70-6960-5E34-B9380E6DE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72EDE-2BE1-1EE4-8D62-D2FCB32CE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noProof="0" dirty="0">
                <a:latin typeface="Arial" panose="020B0604020202020204" pitchFamily="34" charset="0"/>
                <a:cs typeface="Arial" panose="020B0604020202020204" pitchFamily="34" charset="0"/>
              </a:rPr>
              <a:t>Tesouraria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52EDAA-53B3-E1B0-9525-5B930C48D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5431" y="1825625"/>
            <a:ext cx="7211506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Tesouraria: funções e controle financeiro.</a:t>
            </a:r>
          </a:p>
          <a:p>
            <a:pPr>
              <a:lnSpc>
                <a:spcPct val="150000"/>
              </a:lnSpc>
            </a:pPr>
            <a:r>
              <a:rPr lang="pt-BR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Relatórios e prestação de contas.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EF6F466-BF18-2483-5E5D-8FAA5ADE0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431" y="1553851"/>
            <a:ext cx="1524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605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0A8CF4-9602-F746-9287-A77AB46F9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A41615-B4F5-8CC9-3289-9F74DC86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 marL="4930775" rtl="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4438" indent="0" rtl="0" fontAlgn="base">
              <a:lnSpc>
                <a:spcPct val="150000"/>
              </a:lnSpc>
              <a:spcBef>
                <a:spcPts val="0"/>
              </a:spcBef>
              <a:buNone/>
            </a:pPr>
            <a:endParaRPr lang="pt-BR" sz="21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4438" indent="0" rtl="0" fontAlgn="base">
              <a:lnSpc>
                <a:spcPct val="150000"/>
              </a:lnSpc>
              <a:spcBef>
                <a:spcPts val="0"/>
              </a:spcBef>
              <a:buNone/>
            </a:pPr>
            <a:endParaRPr lang="pt-BR" sz="21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4438" indent="0" rtl="0" fontAlgn="base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 que é importante</a:t>
            </a:r>
            <a:r>
              <a:rPr lang="pt-BR" sz="2100" b="1" dirty="0">
                <a:solidFill>
                  <a:srgbClr val="000000"/>
                </a:solidFill>
                <a:cs typeface="Arial" panose="020B0604020202020204" pitchFamily="34" charset="0"/>
              </a:rPr>
              <a:t>?</a:t>
            </a:r>
          </a:p>
          <a:p>
            <a:pPr marL="5024438" indent="0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rgbClr val="000000"/>
                </a:solidFill>
                <a:cs typeface="Arial" panose="020B0604020202020204" pitchFamily="34" charset="0"/>
              </a:rPr>
              <a:t>Certificar que o fluxo de caixa e os pagamentos estão sendo realizados de forma segura e eficiente. Garantir liquidez e eficiência no uso dos recursos financeiros.</a:t>
            </a:r>
          </a:p>
          <a:p>
            <a:pPr marL="5024438" indent="0" rtl="0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que avalia?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Conciliação bancária, regularidade dos pagamentos e gestão de liquidez. Verifica fluxo de caixa, conciliações bancárias e regularidade das operações.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Abelha confusa">
            <a:extLst>
              <a:ext uri="{FF2B5EF4-FFF2-40B4-BE49-F238E27FC236}">
                <a16:creationId xmlns:a16="http://schemas.microsoft.com/office/drawing/2014/main" id="{2FAFCB79-4A37-2C17-B922-380395460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89" y="876691"/>
            <a:ext cx="3586899" cy="358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179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9F41A4-A589-C888-B701-8EC2639DB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218890-E0D3-D590-5372-E93B1D429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Funções da Tesouraria Municipal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tesouraria é responsável pela administração dos recursos financeiros do município, incluindo:</a:t>
            </a:r>
          </a:p>
          <a:p>
            <a:pPr marL="125412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Gestão de caixa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Controle dos saldos disponíveis e planejamento dos pagamentos.</a:t>
            </a:r>
          </a:p>
          <a:p>
            <a:pPr marL="1611313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Execução financeira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Processamento de pagamentos e recebimentos, garantindo que as despesas sejam realizadas conforme a ordem cronológica.</a:t>
            </a:r>
          </a:p>
          <a:p>
            <a:pPr marL="2328863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Conciliação bancária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Verificação dos extratos bancários para garantir a precisão dos registros contábeis.</a:t>
            </a:r>
          </a:p>
          <a:p>
            <a:pPr marL="3054350" indent="-1889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Controle de receitas e despesas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Monitoramento das entradas e saídas de recursos para assegurar equilíbrio financeiro.</a:t>
            </a:r>
          </a:p>
          <a:p>
            <a:pPr marL="0" indent="0">
              <a:lnSpc>
                <a:spcPct val="150000"/>
              </a:lnSpc>
              <a:buNone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2699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2286BE-8B23-894C-972B-F49DA1D14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F45BF7-EE30-32DE-0BA9-45E0AC2D0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Controle Financeiro na Auditoria Municipal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auditoria contábil, orçamentária e patrimonial avalia a atuação da tesouraria para garantir transparência e eficiência na gestão pública. Os principais pontos analisados incluem:</a:t>
            </a:r>
          </a:p>
          <a:p>
            <a:pPr marL="125412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Cumprimento da legislação: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Verificação da conformidade com normas como a Lei de Responsabilidade Fiscal (LRF) e o Manual de Contabilidade Aplicado ao Setor Público (MCASP).</a:t>
            </a:r>
          </a:p>
          <a:p>
            <a:pPr marL="1970088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Segregação de funções: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Garantia de que os servidores da tesouraria não acumulem funções que possam comprometer a integridade dos processos financeiros.</a:t>
            </a:r>
          </a:p>
          <a:p>
            <a:pPr marL="268605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Controle de pagamentos e arrecadações: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Avaliação da execução financeira para evitar pagamentos indevidos e garantir a correta arrecadação de tributos municipais.</a:t>
            </a:r>
          </a:p>
          <a:p>
            <a:pPr marL="0" indent="0">
              <a:lnSpc>
                <a:spcPct val="150000"/>
              </a:lnSpc>
              <a:buNone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481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7ED4EC-0C8D-3A27-7D23-52FDCCCE1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1E7007-C907-1D6B-A724-566787D29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tesouraria municipal desempenha um papel crucial na gestão financeira, garantindo que os recursos públicos sejam administrados com transparência e eficiência. No contexto da prestação de contas, os relatórios da tesouraria são fundamentais para demonstrar a movimentação financeira e assegurar a conformidade com as normas fiscais.</a:t>
            </a:r>
          </a:p>
          <a:p>
            <a:pPr marL="1254125" indent="-179388">
              <a:lnSpc>
                <a:spcPct val="12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1. Relatórios da Tesouraria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4125" indent="-179388">
              <a:lnSpc>
                <a:spcPct val="12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relatórios financeiros elaborados pela tesouraria incluem:</a:t>
            </a:r>
          </a:p>
          <a:p>
            <a:pPr marL="3770313" indent="-17938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Relatório de Prestação de Contas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Documento que detalha receitas, despesas e saldo financeiro do município.</a:t>
            </a:r>
          </a:p>
          <a:p>
            <a:pPr marL="3770313" indent="-17938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Balanço Financeiro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Apresenta a movimentação dos recursos ao longo do exercício fiscal.</a:t>
            </a:r>
          </a:p>
          <a:p>
            <a:pPr marL="3770313" indent="-17938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Demonstrativo de Fluxo de Caixa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Registra entradas e saídas de dinheiro, permitindo o controle da liquidez.</a:t>
            </a:r>
          </a:p>
          <a:p>
            <a:pPr marL="3770313" indent="-17938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Relatórios de Conciliação Bancária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Verificam a correspondência entre os registros contábeis e os extratos bancários.</a:t>
            </a:r>
          </a:p>
          <a:p>
            <a:pPr marL="0" indent="0">
              <a:lnSpc>
                <a:spcPct val="120000"/>
              </a:lnSpc>
              <a:buNone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226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DCFB88-F846-E4BC-9592-C7E56E0FC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48C1D2-EB22-502B-D3CB-E47BBAED0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prestação de contas da tesouraria envolve:</a:t>
            </a:r>
          </a:p>
          <a:p>
            <a:pPr marL="125412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Envio de documentos aos Tribunais de Contas: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relatórios são analisados para verificar a conformidade com as normas fiscais.</a:t>
            </a:r>
          </a:p>
          <a:p>
            <a:pPr marL="125412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Publicação em Portais de Transparência: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Permite que a população acompanhe a gestão dos recursos públicos.</a:t>
            </a:r>
          </a:p>
          <a:p>
            <a:pPr marL="125412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Audiências Públicas: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São realizadas para apresentar os resultados financeiros e esclarecer dúvidas da sociedade.</a:t>
            </a:r>
          </a:p>
        </p:txBody>
      </p:sp>
    </p:spTree>
    <p:extLst>
      <p:ext uri="{BB962C8B-B14F-4D97-AF65-F5344CB8AC3E}">
        <p14:creationId xmlns:p14="http://schemas.microsoft.com/office/powerpoint/2010/main" val="34378458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677F1D-F10F-5A9D-9468-B04D3211D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29BE0A-230A-79C5-D49F-2EAD597E0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Fiscalização e Controle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Órgãos como os Tribunais de Contas e as Controladorias Municipais fiscalizam a prestação de contas da tesouraria para garantir que os recursos sejam utilizados corretamente. A análise técnica pode resultar em recomendações para aprimorar a gestão financeira</a:t>
            </a:r>
          </a:p>
          <a:p>
            <a:pPr marL="0" indent="0">
              <a:lnSpc>
                <a:spcPct val="150000"/>
              </a:lnSpc>
              <a:buNone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7364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6786E-E689-ED03-A5C8-481DC10B8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noProof="0" dirty="0">
                <a:latin typeface="Arial" panose="020B0604020202020204" pitchFamily="34" charset="0"/>
                <a:cs typeface="Arial" panose="020B0604020202020204" pitchFamily="34" charset="0"/>
              </a:rPr>
              <a:t>Patrimônio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6F72FA-2670-5BAC-F0A7-6A7DF5D92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576" y="1825625"/>
            <a:ext cx="728692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Controle patrimonial: inventario e avaliação de bens.</a:t>
            </a:r>
          </a:p>
          <a:p>
            <a:pPr>
              <a:lnSpc>
                <a:spcPct val="150000"/>
              </a:lnSpc>
            </a:pPr>
            <a:r>
              <a:rPr lang="pt-BR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Auditoria de patrimônio e </a:t>
            </a:r>
            <a:r>
              <a:rPr lang="pt-BR" sz="2000" i="1" noProof="0" dirty="0"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pt-BR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Boas práticas na gestão de bens públicos.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9F34404-C535-A27A-DC1D-09575DD18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778" y="1825625"/>
            <a:ext cx="1792798" cy="172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879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9539B4-A539-364A-2A96-F66FF3DE7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A19A2B-D501-42B8-6C2B-80C58E7DD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 marL="0" indent="0" rtl="0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que é?</a:t>
            </a:r>
          </a:p>
          <a:p>
            <a:pPr marL="0" indent="0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Conjunto de bens e direitos do ente público.</a:t>
            </a:r>
          </a:p>
          <a:p>
            <a:pPr marL="5024438" indent="0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pt-BR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4438" indent="0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Gestão</a:t>
            </a:r>
          </a:p>
          <a:p>
            <a:pPr marL="5024438" indent="0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t-BR" sz="2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Controle de bens móveis, imóveis e intangíveis (licenças, patentes).</a:t>
            </a:r>
          </a:p>
          <a:p>
            <a:pPr marL="5024438" indent="0" rtl="0" fontAlgn="base">
              <a:lnSpc>
                <a:spcPct val="150000"/>
              </a:lnSpc>
              <a:spcBef>
                <a:spcPts val="0"/>
              </a:spcBef>
              <a:buNone/>
            </a:pPr>
            <a:endParaRPr lang="pt-BR" sz="21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4438" indent="0" rtl="0" fontAlgn="base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 que é importante</a:t>
            </a:r>
            <a:r>
              <a:rPr lang="pt-BR" sz="2100" b="1" dirty="0">
                <a:solidFill>
                  <a:srgbClr val="000000"/>
                </a:solidFill>
                <a:cs typeface="Arial" panose="020B0604020202020204" pitchFamily="34" charset="0"/>
              </a:rPr>
              <a:t>?</a:t>
            </a:r>
          </a:p>
          <a:p>
            <a:pPr marL="5024438" indent="0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rgbClr val="000000"/>
                </a:solidFill>
                <a:cs typeface="Arial" panose="020B0604020202020204" pitchFamily="34" charset="0"/>
              </a:rPr>
              <a:t>Assegurar que os bens públicos estão sendo geridos e protegidos adequadamente.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que avalia?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Análise de inventário patrimonial, avaliação de depreciação e regularidade na alienação de bens e integridade na gestão patrimonial.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Abelha confusa">
            <a:extLst>
              <a:ext uri="{FF2B5EF4-FFF2-40B4-BE49-F238E27FC236}">
                <a16:creationId xmlns:a16="http://schemas.microsoft.com/office/drawing/2014/main" id="{09A3D1FB-8F7A-0B8E-E173-314640A2B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13" y="1150069"/>
            <a:ext cx="3586899" cy="358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3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5801D5-9685-E7F0-6C92-0C76E362A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006A02-6666-29EA-41B7-56C31EFC6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6499"/>
            <a:ext cx="9437016" cy="594842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b="1" spc="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Auditoria Contábil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000" b="1" spc="600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000" b="1" spc="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000" b="1" spc="600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No setor público, é utilizada para verificar a conformidade das demonstrações contábeis com as normas legais e regulamentares. </a:t>
            </a:r>
          </a:p>
          <a:p>
            <a:pPr marL="0" indent="0">
              <a:lnSpc>
                <a:spcPct val="150000"/>
              </a:lnSpc>
              <a:buNone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880E442-9566-27EC-EA09-BAAD6BF19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308" y="883762"/>
            <a:ext cx="2219325" cy="1762125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01861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9133A9-9747-C8CC-7626-F946C8870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8C9A00-BE46-3966-D60D-17B40EB52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198989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controle patrimonial no âmbito municipal é essencial para garantir a correta gestão dos bens públicos, assegurando transparência, eficiência e conformidade com as normas contábeis. No contexto da auditoria contábil, orçamentária e patrimonial, dois processos fundamentais são 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patrimonial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 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avaliação de bens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8071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75AC96-36CB-6AE4-0C10-8B96A2326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C0A34C-4FE7-3C45-63A2-1305338F2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Patrimonial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0"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inventário patrimonial consiste no levantamento físico e documental dos bens públicos, permitindo que a administração municipal tenha um controle preciso sobre seus ativos. Algumas etapas importantes incluem:</a:t>
            </a:r>
          </a:p>
          <a:p>
            <a:pPr marL="125412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Identificação dos bens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Registro detalhado de cada item, incluindo localização, estado de conservação e valor contábil.</a:t>
            </a:r>
          </a:p>
          <a:p>
            <a:pPr marL="1970088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Classificação patrimonial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Organização dos bens por categorias, como móveis, imóveis, equipamentos e veículos.</a:t>
            </a:r>
          </a:p>
          <a:p>
            <a:pPr marL="268605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Conciliação contábil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Comparação entre os registros físicos e contábeis para garantir que todos os bens estejam devidamente contabilizados.</a:t>
            </a:r>
          </a:p>
          <a:p>
            <a:pPr marL="0" indent="0">
              <a:lnSpc>
                <a:spcPct val="150000"/>
              </a:lnSpc>
              <a:buNone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6917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1A30AF-3822-5E93-EB13-CBA6EBBBF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F2E97E-576B-FEE4-D9EA-1F9A69F98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Avaliação de Bens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avaliação patrimonial tem como objetivo determinar o valor real dos ativos municipais, considerando fatores como depreciação, obsolescência e condições de uso. Os principais métodos de avaliação incluem:</a:t>
            </a:r>
          </a:p>
          <a:p>
            <a:pPr marL="125412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Valor de mercado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Comparação com preços de bens similares no mercado.</a:t>
            </a:r>
          </a:p>
          <a:p>
            <a:pPr marL="1970088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Valor contábil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Baseado no custo de aquisição, ajustado pela depreciação acumulada.</a:t>
            </a:r>
          </a:p>
          <a:p>
            <a:pPr marL="268605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Valor de reposição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Estimativa do custo para substituir o bem por um novo de características equivalentes.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8645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4BC411-0F71-69F1-91E0-2F307855C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ED5D7E-7CCD-7007-A53D-82262D381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Auditoria e Controle Patrimonial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auditoria patrimonial verifica a adequação dos registros e a correta gestão dos bens públicos, garantindo que:</a:t>
            </a:r>
          </a:p>
          <a:p>
            <a:pPr marL="268605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ativos estejam devidamente registrados e protegidos contra perdas ou desvios.</a:t>
            </a:r>
          </a:p>
          <a:p>
            <a:pPr marL="1970088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administração municipal cumpra as normas contábeis e legais, como o Manual de Contabilidade Aplicada ao Setor Público (MCASP).</a:t>
            </a:r>
          </a:p>
          <a:p>
            <a:pPr marL="125412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bens sejam utilizados de forma eficiente, evitando desperdícios e garantindo sua conservação.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8813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981D76-A5E8-9D77-7DFB-E3DEF3207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585CE2-9081-3DF1-14B7-6B1B0B200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no Setor Público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compliance municipal envolve a adoção de práticas que garantem que a administração pública esteja em conformidade com leis e regulamentos. Alguns pontos importantes incluem:</a:t>
            </a:r>
          </a:p>
          <a:p>
            <a:pPr marL="125412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Prevenção de fraudes e corrupção: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Implementação de mecanismos de controle interno.</a:t>
            </a:r>
          </a:p>
          <a:p>
            <a:pPr marL="2063750" indent="-2730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Transparência e prestação de contas: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Divulgação de informações financeiras e patrimoniais à população.</a:t>
            </a:r>
          </a:p>
          <a:p>
            <a:pPr marL="268605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Adoção de normas internacionais: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Aplicação de padrões como a ISO 37001 (Sistema de Gestão Antissuborno) para fortalecer a integridade institucional.</a:t>
            </a:r>
          </a:p>
          <a:p>
            <a:pPr marL="0" indent="0">
              <a:lnSpc>
                <a:spcPct val="150000"/>
              </a:lnSpc>
              <a:buNone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738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74B464-214B-B999-4236-B96239FEB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3B8F65-77E8-B4A1-90D4-C6402DE33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Impacto na Gestão Municipal</a:t>
            </a:r>
          </a:p>
          <a:p>
            <a:pPr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auditoria patrimonial e o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contribuem para:</a:t>
            </a:r>
          </a:p>
          <a:p>
            <a:pPr marL="1417638" indent="-342900">
              <a:lnSpc>
                <a:spcPct val="150000"/>
              </a:lnSpc>
              <a:buClr>
                <a:schemeClr val="accent2"/>
              </a:buClr>
              <a:buSzPct val="200000"/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Maior eficiência na gestão dos bens públicos.</a:t>
            </a:r>
          </a:p>
          <a:p>
            <a:pPr marL="1417638" indent="-342900">
              <a:lnSpc>
                <a:spcPct val="150000"/>
              </a:lnSpc>
              <a:buClr>
                <a:schemeClr val="accent2"/>
              </a:buClr>
              <a:buSzPct val="200000"/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Redução de riscos financeiros e operacionais.</a:t>
            </a:r>
          </a:p>
          <a:p>
            <a:pPr marL="1417638" indent="-342900">
              <a:lnSpc>
                <a:spcPct val="150000"/>
              </a:lnSpc>
              <a:buClr>
                <a:schemeClr val="accent2"/>
              </a:buClr>
              <a:buSzPct val="200000"/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Fortalecimento da confiança da população na administração municipal.</a:t>
            </a:r>
          </a:p>
          <a:p>
            <a:pPr marL="0" indent="0">
              <a:lnSpc>
                <a:spcPct val="150000"/>
              </a:lnSpc>
              <a:buNone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283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922E81-82FE-BDDD-8FE2-AEB0CBD25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BDB1F2-D1D5-570E-2F5A-4A4CD2AED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dirty="0">
                <a:cs typeface="Arial" panose="020B0604020202020204" pitchFamily="34" charset="0"/>
              </a:rPr>
              <a:t>Uma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gestão eficiente dos bens públicos garante transparência, responsabilidade e uso adequado dos recursos. Aqui estão algumas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boas práticas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que podem ser adotadas:</a:t>
            </a:r>
          </a:p>
          <a:p>
            <a:pPr>
              <a:lnSpc>
                <a:spcPct val="100000"/>
              </a:lnSpc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4125" indent="-179388">
              <a:lnSpc>
                <a:spcPct val="10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e Registro Adequado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4125" indent="-1793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Manter um inventário atualizado de todos os bens públicos.</a:t>
            </a:r>
          </a:p>
          <a:p>
            <a:pPr marL="1254125" indent="-1793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Utilizar sistemas informatizados para controle patrimonial.</a:t>
            </a:r>
          </a:p>
          <a:p>
            <a:pPr marL="1254125" indent="-1793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Garantir que cada bem tenha identificação clara e registro contábil correto.</a:t>
            </a:r>
          </a:p>
          <a:p>
            <a:pPr>
              <a:lnSpc>
                <a:spcPct val="100000"/>
              </a:lnSpc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0088" indent="-179388">
              <a:lnSpc>
                <a:spcPct val="10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Manutenção e Conservação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0088" indent="-1793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Implementar planos de manutenção preventiva para evitar deterioração.</a:t>
            </a:r>
          </a:p>
          <a:p>
            <a:pPr marL="1970088" indent="-1793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Realizar inspeções periódicas para avaliar o estado dos bens.</a:t>
            </a:r>
          </a:p>
          <a:p>
            <a:pPr marL="1970088" indent="-1793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Promover a capacitação de servidores para o uso adequado dos ativos públicos.</a:t>
            </a:r>
          </a:p>
          <a:p>
            <a:pPr marL="0" indent="0">
              <a:lnSpc>
                <a:spcPct val="150000"/>
              </a:lnSpc>
              <a:buNone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2383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0C5506-C314-B313-66CE-67A89B688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D86638-AB0E-1FA3-DDEF-DA9A4AF8E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 marL="1970088" indent="-179388">
              <a:lnSpc>
                <a:spcPct val="10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Transparência e Prestação de Contas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0088" indent="-1793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Publicar informações sobre os bens públicos em portais de transparência.</a:t>
            </a:r>
          </a:p>
          <a:p>
            <a:pPr marL="1970088" indent="-1793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Realizar auditorias periódicas para garantir conformidade com normas contábeis.</a:t>
            </a:r>
          </a:p>
          <a:p>
            <a:pPr marL="1970088" indent="-1793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Envolver a sociedade na fiscalização e acompanhamento da gestão patrimonial.</a:t>
            </a:r>
          </a:p>
          <a:p>
            <a:pPr>
              <a:lnSpc>
                <a:spcPct val="100000"/>
              </a:lnSpc>
              <a:buNone/>
            </a:pPr>
            <a:endParaRPr lang="pt-BR" sz="2000" b="1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Eficiência na Utilização dos Recursos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Evitar ociosidade de bens públicos, promovendo seu uso racional.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Implementar políticas de reutilização e descarte sustentável.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Avaliar constantemente a necessidade de aquisição de novos bens.</a:t>
            </a:r>
          </a:p>
          <a:p>
            <a:pPr>
              <a:lnSpc>
                <a:spcPct val="10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Essas práticas fortalecem a gestão pública e garantem que os bens sejam utilizados de forma eficiente e responsável. 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4757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271C42-D4A3-D15B-09C0-2C0576B34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noProof="0" dirty="0">
                <a:latin typeface="Arial" panose="020B0604020202020204" pitchFamily="34" charset="0"/>
                <a:cs typeface="Arial" panose="020B0604020202020204" pitchFamily="34" charset="0"/>
              </a:rPr>
              <a:t>Convênios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DAA864-D7CB-8E48-A21B-8BD089835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4858" y="1825625"/>
            <a:ext cx="7277493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Definição de convênios e parcerias municipais.</a:t>
            </a:r>
          </a:p>
          <a:p>
            <a:pPr>
              <a:lnSpc>
                <a:spcPct val="150000"/>
              </a:lnSpc>
            </a:pPr>
            <a:r>
              <a:rPr lang="pt-BR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Auditoria em convênios: acompanhamento e execução.</a:t>
            </a:r>
          </a:p>
          <a:p>
            <a:pPr>
              <a:lnSpc>
                <a:spcPct val="150000"/>
              </a:lnSpc>
            </a:pPr>
            <a:r>
              <a:rPr lang="pt-BR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Importância da prestação de contas em convênios.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1FA9C20-1D70-D52A-0D7C-AD2101D5A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02177"/>
            <a:ext cx="2142025" cy="110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276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98D82C-8E49-239D-3BAE-7DAAC429B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E8CE0F-5B20-5750-A20E-111F724CD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 marL="5024438" indent="0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pt-BR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4438" indent="0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pt-BR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4438" indent="0" rtl="0" fontAlgn="base">
              <a:lnSpc>
                <a:spcPct val="150000"/>
              </a:lnSpc>
              <a:spcBef>
                <a:spcPts val="0"/>
              </a:spcBef>
              <a:buNone/>
            </a:pPr>
            <a:endParaRPr lang="pt-BR" sz="21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4438" indent="0" rtl="0" fontAlgn="base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 que é importante</a:t>
            </a:r>
            <a:r>
              <a:rPr lang="pt-BR" sz="2100" b="1" dirty="0">
                <a:solidFill>
                  <a:srgbClr val="000000"/>
                </a:solidFill>
                <a:cs typeface="Arial" panose="020B0604020202020204" pitchFamily="34" charset="0"/>
              </a:rPr>
              <a:t>?</a:t>
            </a:r>
          </a:p>
          <a:p>
            <a:pPr marL="5024438" indent="0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rgbClr val="000000"/>
                </a:solidFill>
                <a:cs typeface="Arial" panose="020B0604020202020204" pitchFamily="34" charset="0"/>
              </a:rPr>
              <a:t>Garantir que os recursos dos convênios sejam aplicados corretamente e os objetivos sejam atingidos.</a:t>
            </a:r>
          </a:p>
          <a:p>
            <a:pPr marL="5024438" indent="0" rtl="0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5024438" indent="0" rtl="0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5024438" indent="0" rtl="0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5024438" indent="0" rtl="0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que avalia?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Execução das parcerias, cumprimento dos termos acordados e prestação de contas.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Abelha confusa">
            <a:extLst>
              <a:ext uri="{FF2B5EF4-FFF2-40B4-BE49-F238E27FC236}">
                <a16:creationId xmlns:a16="http://schemas.microsoft.com/office/drawing/2014/main" id="{4A5AD1DE-6AF7-7FCF-9EAB-630A7DE01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13" y="1150069"/>
            <a:ext cx="3586899" cy="358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1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48EE1C-C73A-01FF-6E9D-8CB8EF748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90F9F9-BB6B-4138-CE5D-FEDCCA517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Autofit/>
          </a:bodyPr>
          <a:lstStyle/>
          <a:p>
            <a:pPr rtl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b="1" i="0" u="none" strike="noStrike" spc="300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Auditoria Contábil</a:t>
            </a:r>
            <a:endParaRPr lang="pt-BR" b="0" spc="300" dirty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indent="0" rtl="0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que faz: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Analisa e verifica a conformidade das demonstrações contábeis com as normas legais, garantindo a </a:t>
            </a:r>
            <a:r>
              <a:rPr lang="pt-BR" sz="20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correta contabilização das receitas, despesas e patrimônio público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90700" indent="0" rtl="0" fontAlgn="base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Importância na governança pública:</a:t>
            </a:r>
            <a:endParaRPr lang="pt-BR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5" indent="-361950" fontAlgn="base">
              <a:lnSpc>
                <a:spcPct val="100000"/>
              </a:lnSpc>
              <a:spcAft>
                <a:spcPts val="800"/>
              </a:spcAft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Transparência: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Torna as informações financeiras acessíveis e confiáveis para a população e os órgãos de controle.</a:t>
            </a:r>
          </a:p>
          <a:p>
            <a:pPr lvl="5" indent="-361950" fontAlgn="base">
              <a:lnSpc>
                <a:spcPct val="100000"/>
              </a:lnSpc>
              <a:spcAft>
                <a:spcPts val="800"/>
              </a:spcAft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Conformidade: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Assegura que as práticas contábeis sigam padrões nacionais e internacionais.</a:t>
            </a:r>
          </a:p>
          <a:p>
            <a:pPr lvl="5" indent="-361950" fontAlgn="base">
              <a:lnSpc>
                <a:spcPct val="100000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eficiente: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Identifica falhas ou inconsistências nos registros contábeis, possibilitando a correção e a melhoria dos processos.</a:t>
            </a:r>
          </a:p>
          <a:p>
            <a:pPr lvl="5" indent="-361950" fontAlgn="base">
              <a:lnSpc>
                <a:spcPct val="100000"/>
              </a:lnSpc>
              <a:spcAft>
                <a:spcPts val="800"/>
              </a:spcAft>
            </a:pPr>
            <a:endParaRPr lang="pt-BR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14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4C18B0-FCE9-ADAB-41FE-BB1C874C6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5F3DE7-1362-878D-7654-066574298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convênios e parcerias municipais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são instrumentos de cooperação entre órgãos públicos e entidades privadas ou governamentais para a execução de projetos e serviços de interesse coletivo. Eles permitem que os municípios ampliem sua capacidade administrativa e melhorem a qualidade dos serviços prestados à população.</a:t>
            </a:r>
          </a:p>
        </p:txBody>
      </p:sp>
    </p:spTree>
    <p:extLst>
      <p:ext uri="{BB962C8B-B14F-4D97-AF65-F5344CB8AC3E}">
        <p14:creationId xmlns:p14="http://schemas.microsoft.com/office/powerpoint/2010/main" val="23871277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BE55CC-6D3E-4CCA-632A-A3A262879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E33DF4-1DAE-809C-296D-A9791DE83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930" y="523081"/>
            <a:ext cx="5053553" cy="5811838"/>
          </a:xfrm>
          <a:custGeom>
            <a:avLst/>
            <a:gdLst>
              <a:gd name="connsiteX0" fmla="*/ 0 w 5053553"/>
              <a:gd name="connsiteY0" fmla="*/ 0 h 5811838"/>
              <a:gd name="connsiteX1" fmla="*/ 662577 w 5053553"/>
              <a:gd name="connsiteY1" fmla="*/ 0 h 5811838"/>
              <a:gd name="connsiteX2" fmla="*/ 1072476 w 5053553"/>
              <a:gd name="connsiteY2" fmla="*/ 0 h 5811838"/>
              <a:gd name="connsiteX3" fmla="*/ 1735053 w 5053553"/>
              <a:gd name="connsiteY3" fmla="*/ 0 h 5811838"/>
              <a:gd name="connsiteX4" fmla="*/ 2246024 w 5053553"/>
              <a:gd name="connsiteY4" fmla="*/ 0 h 5811838"/>
              <a:gd name="connsiteX5" fmla="*/ 2706458 w 5053553"/>
              <a:gd name="connsiteY5" fmla="*/ 0 h 5811838"/>
              <a:gd name="connsiteX6" fmla="*/ 3116358 w 5053553"/>
              <a:gd name="connsiteY6" fmla="*/ 0 h 5811838"/>
              <a:gd name="connsiteX7" fmla="*/ 3526257 w 5053553"/>
              <a:gd name="connsiteY7" fmla="*/ 0 h 5811838"/>
              <a:gd name="connsiteX8" fmla="*/ 4087763 w 5053553"/>
              <a:gd name="connsiteY8" fmla="*/ 0 h 5811838"/>
              <a:gd name="connsiteX9" fmla="*/ 5053553 w 5053553"/>
              <a:gd name="connsiteY9" fmla="*/ 0 h 5811838"/>
              <a:gd name="connsiteX10" fmla="*/ 5053553 w 5053553"/>
              <a:gd name="connsiteY10" fmla="*/ 523065 h 5811838"/>
              <a:gd name="connsiteX11" fmla="*/ 5053553 w 5053553"/>
              <a:gd name="connsiteY11" fmla="*/ 988012 h 5811838"/>
              <a:gd name="connsiteX12" fmla="*/ 5053553 w 5053553"/>
              <a:gd name="connsiteY12" fmla="*/ 1569196 h 5811838"/>
              <a:gd name="connsiteX13" fmla="*/ 5053553 w 5053553"/>
              <a:gd name="connsiteY13" fmla="*/ 2150380 h 5811838"/>
              <a:gd name="connsiteX14" fmla="*/ 5053553 w 5053553"/>
              <a:gd name="connsiteY14" fmla="*/ 2557209 h 5811838"/>
              <a:gd name="connsiteX15" fmla="*/ 5053553 w 5053553"/>
              <a:gd name="connsiteY15" fmla="*/ 3196511 h 5811838"/>
              <a:gd name="connsiteX16" fmla="*/ 5053553 w 5053553"/>
              <a:gd name="connsiteY16" fmla="*/ 3603340 h 5811838"/>
              <a:gd name="connsiteX17" fmla="*/ 5053553 w 5053553"/>
              <a:gd name="connsiteY17" fmla="*/ 4068287 h 5811838"/>
              <a:gd name="connsiteX18" fmla="*/ 5053553 w 5053553"/>
              <a:gd name="connsiteY18" fmla="*/ 4765707 h 5811838"/>
              <a:gd name="connsiteX19" fmla="*/ 5053553 w 5053553"/>
              <a:gd name="connsiteY19" fmla="*/ 5811838 h 5811838"/>
              <a:gd name="connsiteX20" fmla="*/ 4643654 w 5053553"/>
              <a:gd name="connsiteY20" fmla="*/ 5811838 h 5811838"/>
              <a:gd name="connsiteX21" fmla="*/ 4031612 w 5053553"/>
              <a:gd name="connsiteY21" fmla="*/ 5811838 h 5811838"/>
              <a:gd name="connsiteX22" fmla="*/ 3621713 w 5053553"/>
              <a:gd name="connsiteY22" fmla="*/ 5811838 h 5811838"/>
              <a:gd name="connsiteX23" fmla="*/ 3060207 w 5053553"/>
              <a:gd name="connsiteY23" fmla="*/ 5811838 h 5811838"/>
              <a:gd name="connsiteX24" fmla="*/ 2397630 w 5053553"/>
              <a:gd name="connsiteY24" fmla="*/ 5811838 h 5811838"/>
              <a:gd name="connsiteX25" fmla="*/ 1987731 w 5053553"/>
              <a:gd name="connsiteY25" fmla="*/ 5811838 h 5811838"/>
              <a:gd name="connsiteX26" fmla="*/ 1527296 w 5053553"/>
              <a:gd name="connsiteY26" fmla="*/ 5811838 h 5811838"/>
              <a:gd name="connsiteX27" fmla="*/ 965790 w 5053553"/>
              <a:gd name="connsiteY27" fmla="*/ 5811838 h 5811838"/>
              <a:gd name="connsiteX28" fmla="*/ 555891 w 5053553"/>
              <a:gd name="connsiteY28" fmla="*/ 5811838 h 5811838"/>
              <a:gd name="connsiteX29" fmla="*/ 0 w 5053553"/>
              <a:gd name="connsiteY29" fmla="*/ 5811838 h 5811838"/>
              <a:gd name="connsiteX30" fmla="*/ 0 w 5053553"/>
              <a:gd name="connsiteY30" fmla="*/ 5114417 h 5811838"/>
              <a:gd name="connsiteX31" fmla="*/ 0 w 5053553"/>
              <a:gd name="connsiteY31" fmla="*/ 4416997 h 5811838"/>
              <a:gd name="connsiteX32" fmla="*/ 0 w 5053553"/>
              <a:gd name="connsiteY32" fmla="*/ 3777695 h 5811838"/>
              <a:gd name="connsiteX33" fmla="*/ 0 w 5053553"/>
              <a:gd name="connsiteY33" fmla="*/ 3080274 h 5811838"/>
              <a:gd name="connsiteX34" fmla="*/ 0 w 5053553"/>
              <a:gd name="connsiteY34" fmla="*/ 2499090 h 5811838"/>
              <a:gd name="connsiteX35" fmla="*/ 0 w 5053553"/>
              <a:gd name="connsiteY35" fmla="*/ 1801670 h 5811838"/>
              <a:gd name="connsiteX36" fmla="*/ 0 w 5053553"/>
              <a:gd name="connsiteY36" fmla="*/ 1162368 h 5811838"/>
              <a:gd name="connsiteX37" fmla="*/ 0 w 5053553"/>
              <a:gd name="connsiteY37" fmla="*/ 697421 h 5811838"/>
              <a:gd name="connsiteX38" fmla="*/ 0 w 5053553"/>
              <a:gd name="connsiteY38" fmla="*/ 0 h 581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053553" h="5811838" fill="none" extrusionOk="0">
                <a:moveTo>
                  <a:pt x="0" y="0"/>
                </a:moveTo>
                <a:cubicBezTo>
                  <a:pt x="205476" y="-29295"/>
                  <a:pt x="390936" y="56139"/>
                  <a:pt x="662577" y="0"/>
                </a:cubicBezTo>
                <a:cubicBezTo>
                  <a:pt x="934218" y="-56139"/>
                  <a:pt x="971083" y="38329"/>
                  <a:pt x="1072476" y="0"/>
                </a:cubicBezTo>
                <a:cubicBezTo>
                  <a:pt x="1173869" y="-38329"/>
                  <a:pt x="1508801" y="27041"/>
                  <a:pt x="1735053" y="0"/>
                </a:cubicBezTo>
                <a:cubicBezTo>
                  <a:pt x="1961305" y="-27041"/>
                  <a:pt x="1997589" y="25771"/>
                  <a:pt x="2246024" y="0"/>
                </a:cubicBezTo>
                <a:cubicBezTo>
                  <a:pt x="2494459" y="-25771"/>
                  <a:pt x="2597063" y="26931"/>
                  <a:pt x="2706458" y="0"/>
                </a:cubicBezTo>
                <a:cubicBezTo>
                  <a:pt x="2815853" y="-26931"/>
                  <a:pt x="2933887" y="25586"/>
                  <a:pt x="3116358" y="0"/>
                </a:cubicBezTo>
                <a:cubicBezTo>
                  <a:pt x="3298829" y="-25586"/>
                  <a:pt x="3423142" y="48287"/>
                  <a:pt x="3526257" y="0"/>
                </a:cubicBezTo>
                <a:cubicBezTo>
                  <a:pt x="3629372" y="-48287"/>
                  <a:pt x="3924166" y="42814"/>
                  <a:pt x="4087763" y="0"/>
                </a:cubicBezTo>
                <a:cubicBezTo>
                  <a:pt x="4251360" y="-42814"/>
                  <a:pt x="4645241" y="68383"/>
                  <a:pt x="5053553" y="0"/>
                </a:cubicBezTo>
                <a:cubicBezTo>
                  <a:pt x="5099142" y="178467"/>
                  <a:pt x="4994384" y="292356"/>
                  <a:pt x="5053553" y="523065"/>
                </a:cubicBezTo>
                <a:cubicBezTo>
                  <a:pt x="5112722" y="753775"/>
                  <a:pt x="5020227" y="800710"/>
                  <a:pt x="5053553" y="988012"/>
                </a:cubicBezTo>
                <a:cubicBezTo>
                  <a:pt x="5086879" y="1175314"/>
                  <a:pt x="4989445" y="1329125"/>
                  <a:pt x="5053553" y="1569196"/>
                </a:cubicBezTo>
                <a:cubicBezTo>
                  <a:pt x="5117661" y="1809267"/>
                  <a:pt x="5009864" y="1877230"/>
                  <a:pt x="5053553" y="2150380"/>
                </a:cubicBezTo>
                <a:cubicBezTo>
                  <a:pt x="5097242" y="2423530"/>
                  <a:pt x="5017797" y="2379907"/>
                  <a:pt x="5053553" y="2557209"/>
                </a:cubicBezTo>
                <a:cubicBezTo>
                  <a:pt x="5089309" y="2734511"/>
                  <a:pt x="5024522" y="2920261"/>
                  <a:pt x="5053553" y="3196511"/>
                </a:cubicBezTo>
                <a:cubicBezTo>
                  <a:pt x="5082584" y="3472761"/>
                  <a:pt x="5029548" y="3518772"/>
                  <a:pt x="5053553" y="3603340"/>
                </a:cubicBezTo>
                <a:cubicBezTo>
                  <a:pt x="5077558" y="3687908"/>
                  <a:pt x="5021496" y="3933625"/>
                  <a:pt x="5053553" y="4068287"/>
                </a:cubicBezTo>
                <a:cubicBezTo>
                  <a:pt x="5085610" y="4202949"/>
                  <a:pt x="4996145" y="4573199"/>
                  <a:pt x="5053553" y="4765707"/>
                </a:cubicBezTo>
                <a:cubicBezTo>
                  <a:pt x="5110961" y="4958215"/>
                  <a:pt x="4995251" y="5538912"/>
                  <a:pt x="5053553" y="5811838"/>
                </a:cubicBezTo>
                <a:cubicBezTo>
                  <a:pt x="4934088" y="5813914"/>
                  <a:pt x="4758912" y="5801925"/>
                  <a:pt x="4643654" y="5811838"/>
                </a:cubicBezTo>
                <a:cubicBezTo>
                  <a:pt x="4528396" y="5821751"/>
                  <a:pt x="4323669" y="5785981"/>
                  <a:pt x="4031612" y="5811838"/>
                </a:cubicBezTo>
                <a:cubicBezTo>
                  <a:pt x="3739555" y="5837695"/>
                  <a:pt x="3727795" y="5793070"/>
                  <a:pt x="3621713" y="5811838"/>
                </a:cubicBezTo>
                <a:cubicBezTo>
                  <a:pt x="3515631" y="5830606"/>
                  <a:pt x="3224730" y="5759401"/>
                  <a:pt x="3060207" y="5811838"/>
                </a:cubicBezTo>
                <a:cubicBezTo>
                  <a:pt x="2895684" y="5864275"/>
                  <a:pt x="2583289" y="5761892"/>
                  <a:pt x="2397630" y="5811838"/>
                </a:cubicBezTo>
                <a:cubicBezTo>
                  <a:pt x="2211971" y="5861784"/>
                  <a:pt x="2091251" y="5787892"/>
                  <a:pt x="1987731" y="5811838"/>
                </a:cubicBezTo>
                <a:cubicBezTo>
                  <a:pt x="1884211" y="5835784"/>
                  <a:pt x="1676431" y="5796366"/>
                  <a:pt x="1527296" y="5811838"/>
                </a:cubicBezTo>
                <a:cubicBezTo>
                  <a:pt x="1378162" y="5827310"/>
                  <a:pt x="1192454" y="5803603"/>
                  <a:pt x="965790" y="5811838"/>
                </a:cubicBezTo>
                <a:cubicBezTo>
                  <a:pt x="739126" y="5820073"/>
                  <a:pt x="658519" y="5781417"/>
                  <a:pt x="555891" y="5811838"/>
                </a:cubicBezTo>
                <a:cubicBezTo>
                  <a:pt x="453263" y="5842259"/>
                  <a:pt x="266943" y="5793446"/>
                  <a:pt x="0" y="5811838"/>
                </a:cubicBezTo>
                <a:cubicBezTo>
                  <a:pt x="-65347" y="5653669"/>
                  <a:pt x="17820" y="5320239"/>
                  <a:pt x="0" y="5114417"/>
                </a:cubicBezTo>
                <a:cubicBezTo>
                  <a:pt x="-17820" y="4908595"/>
                  <a:pt x="37918" y="4610785"/>
                  <a:pt x="0" y="4416997"/>
                </a:cubicBezTo>
                <a:cubicBezTo>
                  <a:pt x="-37918" y="4223209"/>
                  <a:pt x="70654" y="4062729"/>
                  <a:pt x="0" y="3777695"/>
                </a:cubicBezTo>
                <a:cubicBezTo>
                  <a:pt x="-70654" y="3492661"/>
                  <a:pt x="51699" y="3362926"/>
                  <a:pt x="0" y="3080274"/>
                </a:cubicBezTo>
                <a:cubicBezTo>
                  <a:pt x="-51699" y="2797622"/>
                  <a:pt x="52839" y="2661185"/>
                  <a:pt x="0" y="2499090"/>
                </a:cubicBezTo>
                <a:cubicBezTo>
                  <a:pt x="-52839" y="2336995"/>
                  <a:pt x="72769" y="2052671"/>
                  <a:pt x="0" y="1801670"/>
                </a:cubicBezTo>
                <a:cubicBezTo>
                  <a:pt x="-72769" y="1550669"/>
                  <a:pt x="32188" y="1402508"/>
                  <a:pt x="0" y="1162368"/>
                </a:cubicBezTo>
                <a:cubicBezTo>
                  <a:pt x="-32188" y="922228"/>
                  <a:pt x="14870" y="909470"/>
                  <a:pt x="0" y="697421"/>
                </a:cubicBezTo>
                <a:cubicBezTo>
                  <a:pt x="-14870" y="485372"/>
                  <a:pt x="20682" y="251369"/>
                  <a:pt x="0" y="0"/>
                </a:cubicBezTo>
                <a:close/>
              </a:path>
              <a:path w="5053553" h="5811838" stroke="0" extrusionOk="0">
                <a:moveTo>
                  <a:pt x="0" y="0"/>
                </a:moveTo>
                <a:cubicBezTo>
                  <a:pt x="225104" y="-60878"/>
                  <a:pt x="391737" y="17054"/>
                  <a:pt x="510970" y="0"/>
                </a:cubicBezTo>
                <a:cubicBezTo>
                  <a:pt x="630203" y="-17054"/>
                  <a:pt x="855222" y="23383"/>
                  <a:pt x="1021941" y="0"/>
                </a:cubicBezTo>
                <a:cubicBezTo>
                  <a:pt x="1188660" y="-23383"/>
                  <a:pt x="1457608" y="8228"/>
                  <a:pt x="1684518" y="0"/>
                </a:cubicBezTo>
                <a:cubicBezTo>
                  <a:pt x="1911428" y="-8228"/>
                  <a:pt x="1994843" y="40291"/>
                  <a:pt x="2195488" y="0"/>
                </a:cubicBezTo>
                <a:cubicBezTo>
                  <a:pt x="2396133" y="-40291"/>
                  <a:pt x="2489987" y="7743"/>
                  <a:pt x="2605387" y="0"/>
                </a:cubicBezTo>
                <a:cubicBezTo>
                  <a:pt x="2720787" y="-7743"/>
                  <a:pt x="2914181" y="14659"/>
                  <a:pt x="3065822" y="0"/>
                </a:cubicBezTo>
                <a:cubicBezTo>
                  <a:pt x="3217463" y="-14659"/>
                  <a:pt x="3328179" y="30526"/>
                  <a:pt x="3526257" y="0"/>
                </a:cubicBezTo>
                <a:cubicBezTo>
                  <a:pt x="3724335" y="-30526"/>
                  <a:pt x="3800221" y="24722"/>
                  <a:pt x="3936156" y="0"/>
                </a:cubicBezTo>
                <a:cubicBezTo>
                  <a:pt x="4072091" y="-24722"/>
                  <a:pt x="4595008" y="114047"/>
                  <a:pt x="5053553" y="0"/>
                </a:cubicBezTo>
                <a:cubicBezTo>
                  <a:pt x="5122811" y="244276"/>
                  <a:pt x="5001311" y="550294"/>
                  <a:pt x="5053553" y="697421"/>
                </a:cubicBezTo>
                <a:cubicBezTo>
                  <a:pt x="5105795" y="844548"/>
                  <a:pt x="4992721" y="1215738"/>
                  <a:pt x="5053553" y="1394841"/>
                </a:cubicBezTo>
                <a:cubicBezTo>
                  <a:pt x="5114385" y="1573944"/>
                  <a:pt x="5009274" y="1658988"/>
                  <a:pt x="5053553" y="1859788"/>
                </a:cubicBezTo>
                <a:cubicBezTo>
                  <a:pt x="5097832" y="2060588"/>
                  <a:pt x="5036405" y="2207268"/>
                  <a:pt x="5053553" y="2499090"/>
                </a:cubicBezTo>
                <a:cubicBezTo>
                  <a:pt x="5070701" y="2790912"/>
                  <a:pt x="4998504" y="2777888"/>
                  <a:pt x="5053553" y="2964037"/>
                </a:cubicBezTo>
                <a:cubicBezTo>
                  <a:pt x="5108602" y="3150186"/>
                  <a:pt x="5010017" y="3404384"/>
                  <a:pt x="5053553" y="3661458"/>
                </a:cubicBezTo>
                <a:cubicBezTo>
                  <a:pt x="5097089" y="3918532"/>
                  <a:pt x="5010694" y="4073418"/>
                  <a:pt x="5053553" y="4358879"/>
                </a:cubicBezTo>
                <a:cubicBezTo>
                  <a:pt x="5096412" y="4644340"/>
                  <a:pt x="5008227" y="4718844"/>
                  <a:pt x="5053553" y="4940062"/>
                </a:cubicBezTo>
                <a:cubicBezTo>
                  <a:pt x="5098879" y="5161280"/>
                  <a:pt x="4996159" y="5412706"/>
                  <a:pt x="5053553" y="5811838"/>
                </a:cubicBezTo>
                <a:cubicBezTo>
                  <a:pt x="4815170" y="5887486"/>
                  <a:pt x="4693617" y="5771835"/>
                  <a:pt x="4390976" y="5811838"/>
                </a:cubicBezTo>
                <a:cubicBezTo>
                  <a:pt x="4088335" y="5851841"/>
                  <a:pt x="4118510" y="5767692"/>
                  <a:pt x="3981077" y="5811838"/>
                </a:cubicBezTo>
                <a:cubicBezTo>
                  <a:pt x="3843644" y="5855984"/>
                  <a:pt x="3705608" y="5797717"/>
                  <a:pt x="3520642" y="5811838"/>
                </a:cubicBezTo>
                <a:cubicBezTo>
                  <a:pt x="3335677" y="5825959"/>
                  <a:pt x="3122792" y="5762816"/>
                  <a:pt x="2908601" y="5811838"/>
                </a:cubicBezTo>
                <a:cubicBezTo>
                  <a:pt x="2694410" y="5860860"/>
                  <a:pt x="2693733" y="5804922"/>
                  <a:pt x="2498701" y="5811838"/>
                </a:cubicBezTo>
                <a:cubicBezTo>
                  <a:pt x="2303669" y="5818754"/>
                  <a:pt x="2072190" y="5754047"/>
                  <a:pt x="1937195" y="5811838"/>
                </a:cubicBezTo>
                <a:cubicBezTo>
                  <a:pt x="1802200" y="5869629"/>
                  <a:pt x="1683777" y="5800394"/>
                  <a:pt x="1527296" y="5811838"/>
                </a:cubicBezTo>
                <a:cubicBezTo>
                  <a:pt x="1370815" y="5823282"/>
                  <a:pt x="1271605" y="5808808"/>
                  <a:pt x="1117397" y="5811838"/>
                </a:cubicBezTo>
                <a:cubicBezTo>
                  <a:pt x="963189" y="5814868"/>
                  <a:pt x="765007" y="5768508"/>
                  <a:pt x="656962" y="5811838"/>
                </a:cubicBezTo>
                <a:cubicBezTo>
                  <a:pt x="548917" y="5855168"/>
                  <a:pt x="137781" y="5751585"/>
                  <a:pt x="0" y="5811838"/>
                </a:cubicBezTo>
                <a:cubicBezTo>
                  <a:pt x="-27959" y="5626861"/>
                  <a:pt x="19714" y="5446829"/>
                  <a:pt x="0" y="5230654"/>
                </a:cubicBezTo>
                <a:cubicBezTo>
                  <a:pt x="-19714" y="5014479"/>
                  <a:pt x="17646" y="5008510"/>
                  <a:pt x="0" y="4823826"/>
                </a:cubicBezTo>
                <a:cubicBezTo>
                  <a:pt x="-17646" y="4639142"/>
                  <a:pt x="6948" y="4452242"/>
                  <a:pt x="0" y="4242642"/>
                </a:cubicBezTo>
                <a:cubicBezTo>
                  <a:pt x="-6948" y="4033042"/>
                  <a:pt x="12734" y="3760112"/>
                  <a:pt x="0" y="3603340"/>
                </a:cubicBezTo>
                <a:cubicBezTo>
                  <a:pt x="-12734" y="3446568"/>
                  <a:pt x="41418" y="3222565"/>
                  <a:pt x="0" y="2964037"/>
                </a:cubicBezTo>
                <a:cubicBezTo>
                  <a:pt x="-41418" y="2705509"/>
                  <a:pt x="81861" y="2604949"/>
                  <a:pt x="0" y="2266617"/>
                </a:cubicBezTo>
                <a:cubicBezTo>
                  <a:pt x="-81861" y="1928285"/>
                  <a:pt x="18631" y="1841332"/>
                  <a:pt x="0" y="1569196"/>
                </a:cubicBezTo>
                <a:cubicBezTo>
                  <a:pt x="-18631" y="1297060"/>
                  <a:pt x="13935" y="1260517"/>
                  <a:pt x="0" y="1104249"/>
                </a:cubicBezTo>
                <a:cubicBezTo>
                  <a:pt x="-13935" y="947981"/>
                  <a:pt x="19213" y="368162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587434456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 fontScale="85000"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Convênios Municipais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São acordos firmados entre entes públicos ou entre o município e entidades privadas sem fins lucrativos. Diferente dos contratos administrativos, os convênios não envolvem interesses contrapostos, mas sim objetivos comuns entre os participantes. Eles são utilizados para:</a:t>
            </a:r>
          </a:p>
          <a:p>
            <a:pPr marL="536575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Viabilizar projetos sociais, educacionais e de infraestrutura.</a:t>
            </a:r>
          </a:p>
          <a:p>
            <a:pPr marL="536575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Transferir recursos financeiros para a execução de ações governamentais.</a:t>
            </a:r>
          </a:p>
          <a:p>
            <a:pPr marL="536575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Fortalecer a cooperação entre diferentes esferas de governo.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CAEAF55F-32D4-5CD6-63A3-BF7064301305}"/>
              </a:ext>
            </a:extLst>
          </p:cNvPr>
          <p:cNvSpPr txBox="1">
            <a:spLocks/>
          </p:cNvSpPr>
          <p:nvPr/>
        </p:nvSpPr>
        <p:spPr>
          <a:xfrm>
            <a:off x="6190270" y="523081"/>
            <a:ext cx="5100687" cy="5811838"/>
          </a:xfrm>
          <a:custGeom>
            <a:avLst/>
            <a:gdLst>
              <a:gd name="connsiteX0" fmla="*/ 0 w 5100687"/>
              <a:gd name="connsiteY0" fmla="*/ 0 h 5811838"/>
              <a:gd name="connsiteX1" fmla="*/ 668757 w 5100687"/>
              <a:gd name="connsiteY1" fmla="*/ 0 h 5811838"/>
              <a:gd name="connsiteX2" fmla="*/ 1082479 w 5100687"/>
              <a:gd name="connsiteY2" fmla="*/ 0 h 5811838"/>
              <a:gd name="connsiteX3" fmla="*/ 1700229 w 5100687"/>
              <a:gd name="connsiteY3" fmla="*/ 0 h 5811838"/>
              <a:gd name="connsiteX4" fmla="*/ 2164958 w 5100687"/>
              <a:gd name="connsiteY4" fmla="*/ 0 h 5811838"/>
              <a:gd name="connsiteX5" fmla="*/ 2680694 w 5100687"/>
              <a:gd name="connsiteY5" fmla="*/ 0 h 5811838"/>
              <a:gd name="connsiteX6" fmla="*/ 3196431 w 5100687"/>
              <a:gd name="connsiteY6" fmla="*/ 0 h 5811838"/>
              <a:gd name="connsiteX7" fmla="*/ 3610153 w 5100687"/>
              <a:gd name="connsiteY7" fmla="*/ 0 h 5811838"/>
              <a:gd name="connsiteX8" fmla="*/ 4023875 w 5100687"/>
              <a:gd name="connsiteY8" fmla="*/ 0 h 5811838"/>
              <a:gd name="connsiteX9" fmla="*/ 4437598 w 5100687"/>
              <a:gd name="connsiteY9" fmla="*/ 0 h 5811838"/>
              <a:gd name="connsiteX10" fmla="*/ 5100687 w 5100687"/>
              <a:gd name="connsiteY10" fmla="*/ 0 h 5811838"/>
              <a:gd name="connsiteX11" fmla="*/ 5100687 w 5100687"/>
              <a:gd name="connsiteY11" fmla="*/ 523065 h 5811838"/>
              <a:gd name="connsiteX12" fmla="*/ 5100687 w 5100687"/>
              <a:gd name="connsiteY12" fmla="*/ 1162368 h 5811838"/>
              <a:gd name="connsiteX13" fmla="*/ 5100687 w 5100687"/>
              <a:gd name="connsiteY13" fmla="*/ 1859788 h 5811838"/>
              <a:gd name="connsiteX14" fmla="*/ 5100687 w 5100687"/>
              <a:gd name="connsiteY14" fmla="*/ 2382854 h 5811838"/>
              <a:gd name="connsiteX15" fmla="*/ 5100687 w 5100687"/>
              <a:gd name="connsiteY15" fmla="*/ 2964037 h 5811838"/>
              <a:gd name="connsiteX16" fmla="*/ 5100687 w 5100687"/>
              <a:gd name="connsiteY16" fmla="*/ 3603340 h 5811838"/>
              <a:gd name="connsiteX17" fmla="*/ 5100687 w 5100687"/>
              <a:gd name="connsiteY17" fmla="*/ 4068287 h 5811838"/>
              <a:gd name="connsiteX18" fmla="*/ 5100687 w 5100687"/>
              <a:gd name="connsiteY18" fmla="*/ 4475115 h 5811838"/>
              <a:gd name="connsiteX19" fmla="*/ 5100687 w 5100687"/>
              <a:gd name="connsiteY19" fmla="*/ 4881944 h 5811838"/>
              <a:gd name="connsiteX20" fmla="*/ 5100687 w 5100687"/>
              <a:gd name="connsiteY20" fmla="*/ 5811838 h 5811838"/>
              <a:gd name="connsiteX21" fmla="*/ 4431930 w 5100687"/>
              <a:gd name="connsiteY21" fmla="*/ 5811838 h 5811838"/>
              <a:gd name="connsiteX22" fmla="*/ 3967201 w 5100687"/>
              <a:gd name="connsiteY22" fmla="*/ 5811838 h 5811838"/>
              <a:gd name="connsiteX23" fmla="*/ 3502472 w 5100687"/>
              <a:gd name="connsiteY23" fmla="*/ 5811838 h 5811838"/>
              <a:gd name="connsiteX24" fmla="*/ 2884722 w 5100687"/>
              <a:gd name="connsiteY24" fmla="*/ 5811838 h 5811838"/>
              <a:gd name="connsiteX25" fmla="*/ 2266972 w 5100687"/>
              <a:gd name="connsiteY25" fmla="*/ 5811838 h 5811838"/>
              <a:gd name="connsiteX26" fmla="*/ 1751236 w 5100687"/>
              <a:gd name="connsiteY26" fmla="*/ 5811838 h 5811838"/>
              <a:gd name="connsiteX27" fmla="*/ 1133486 w 5100687"/>
              <a:gd name="connsiteY27" fmla="*/ 5811838 h 5811838"/>
              <a:gd name="connsiteX28" fmla="*/ 719764 w 5100687"/>
              <a:gd name="connsiteY28" fmla="*/ 5811838 h 5811838"/>
              <a:gd name="connsiteX29" fmla="*/ 0 w 5100687"/>
              <a:gd name="connsiteY29" fmla="*/ 5811838 h 5811838"/>
              <a:gd name="connsiteX30" fmla="*/ 0 w 5100687"/>
              <a:gd name="connsiteY30" fmla="*/ 5172536 h 5811838"/>
              <a:gd name="connsiteX31" fmla="*/ 0 w 5100687"/>
              <a:gd name="connsiteY31" fmla="*/ 4591352 h 5811838"/>
              <a:gd name="connsiteX32" fmla="*/ 0 w 5100687"/>
              <a:gd name="connsiteY32" fmla="*/ 3893931 h 5811838"/>
              <a:gd name="connsiteX33" fmla="*/ 0 w 5100687"/>
              <a:gd name="connsiteY33" fmla="*/ 3428984 h 5811838"/>
              <a:gd name="connsiteX34" fmla="*/ 0 w 5100687"/>
              <a:gd name="connsiteY34" fmla="*/ 2731564 h 5811838"/>
              <a:gd name="connsiteX35" fmla="*/ 0 w 5100687"/>
              <a:gd name="connsiteY35" fmla="*/ 2150380 h 5811838"/>
              <a:gd name="connsiteX36" fmla="*/ 0 w 5100687"/>
              <a:gd name="connsiteY36" fmla="*/ 1452960 h 5811838"/>
              <a:gd name="connsiteX37" fmla="*/ 0 w 5100687"/>
              <a:gd name="connsiteY37" fmla="*/ 929894 h 5811838"/>
              <a:gd name="connsiteX38" fmla="*/ 0 w 5100687"/>
              <a:gd name="connsiteY38" fmla="*/ 523065 h 5811838"/>
              <a:gd name="connsiteX39" fmla="*/ 0 w 5100687"/>
              <a:gd name="connsiteY39" fmla="*/ 0 h 581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100687" h="5811838" fill="none" extrusionOk="0">
                <a:moveTo>
                  <a:pt x="0" y="0"/>
                </a:moveTo>
                <a:cubicBezTo>
                  <a:pt x="260812" y="-33572"/>
                  <a:pt x="515908" y="56072"/>
                  <a:pt x="668757" y="0"/>
                </a:cubicBezTo>
                <a:cubicBezTo>
                  <a:pt x="821606" y="-56072"/>
                  <a:pt x="962211" y="26711"/>
                  <a:pt x="1082479" y="0"/>
                </a:cubicBezTo>
                <a:cubicBezTo>
                  <a:pt x="1202747" y="-26711"/>
                  <a:pt x="1467250" y="33072"/>
                  <a:pt x="1700229" y="0"/>
                </a:cubicBezTo>
                <a:cubicBezTo>
                  <a:pt x="1933208" y="-33072"/>
                  <a:pt x="2059517" y="20541"/>
                  <a:pt x="2164958" y="0"/>
                </a:cubicBezTo>
                <a:cubicBezTo>
                  <a:pt x="2270399" y="-20541"/>
                  <a:pt x="2577474" y="17288"/>
                  <a:pt x="2680694" y="0"/>
                </a:cubicBezTo>
                <a:cubicBezTo>
                  <a:pt x="2783914" y="-17288"/>
                  <a:pt x="3078412" y="61169"/>
                  <a:pt x="3196431" y="0"/>
                </a:cubicBezTo>
                <a:cubicBezTo>
                  <a:pt x="3314450" y="-61169"/>
                  <a:pt x="3453773" y="10242"/>
                  <a:pt x="3610153" y="0"/>
                </a:cubicBezTo>
                <a:cubicBezTo>
                  <a:pt x="3766533" y="-10242"/>
                  <a:pt x="3871402" y="3108"/>
                  <a:pt x="4023875" y="0"/>
                </a:cubicBezTo>
                <a:cubicBezTo>
                  <a:pt x="4176348" y="-3108"/>
                  <a:pt x="4328513" y="37328"/>
                  <a:pt x="4437598" y="0"/>
                </a:cubicBezTo>
                <a:cubicBezTo>
                  <a:pt x="4546683" y="-37328"/>
                  <a:pt x="4958424" y="11579"/>
                  <a:pt x="5100687" y="0"/>
                </a:cubicBezTo>
                <a:cubicBezTo>
                  <a:pt x="5146004" y="188637"/>
                  <a:pt x="5050730" y="309240"/>
                  <a:pt x="5100687" y="523065"/>
                </a:cubicBezTo>
                <a:cubicBezTo>
                  <a:pt x="5150644" y="736890"/>
                  <a:pt x="5096174" y="955407"/>
                  <a:pt x="5100687" y="1162368"/>
                </a:cubicBezTo>
                <a:cubicBezTo>
                  <a:pt x="5105200" y="1369329"/>
                  <a:pt x="5070031" y="1652770"/>
                  <a:pt x="5100687" y="1859788"/>
                </a:cubicBezTo>
                <a:cubicBezTo>
                  <a:pt x="5131343" y="2066806"/>
                  <a:pt x="5096639" y="2159094"/>
                  <a:pt x="5100687" y="2382854"/>
                </a:cubicBezTo>
                <a:cubicBezTo>
                  <a:pt x="5104735" y="2606614"/>
                  <a:pt x="5058383" y="2791877"/>
                  <a:pt x="5100687" y="2964037"/>
                </a:cubicBezTo>
                <a:cubicBezTo>
                  <a:pt x="5142991" y="3136197"/>
                  <a:pt x="5051018" y="3418897"/>
                  <a:pt x="5100687" y="3603340"/>
                </a:cubicBezTo>
                <a:cubicBezTo>
                  <a:pt x="5150356" y="3787783"/>
                  <a:pt x="5057553" y="3926400"/>
                  <a:pt x="5100687" y="4068287"/>
                </a:cubicBezTo>
                <a:cubicBezTo>
                  <a:pt x="5143821" y="4210174"/>
                  <a:pt x="5062664" y="4299707"/>
                  <a:pt x="5100687" y="4475115"/>
                </a:cubicBezTo>
                <a:cubicBezTo>
                  <a:pt x="5138710" y="4650523"/>
                  <a:pt x="5073106" y="4781426"/>
                  <a:pt x="5100687" y="4881944"/>
                </a:cubicBezTo>
                <a:cubicBezTo>
                  <a:pt x="5128268" y="4982462"/>
                  <a:pt x="4999350" y="5451694"/>
                  <a:pt x="5100687" y="5811838"/>
                </a:cubicBezTo>
                <a:cubicBezTo>
                  <a:pt x="4956588" y="5883170"/>
                  <a:pt x="4620475" y="5751071"/>
                  <a:pt x="4431930" y="5811838"/>
                </a:cubicBezTo>
                <a:cubicBezTo>
                  <a:pt x="4243385" y="5872605"/>
                  <a:pt x="4186321" y="5778861"/>
                  <a:pt x="3967201" y="5811838"/>
                </a:cubicBezTo>
                <a:cubicBezTo>
                  <a:pt x="3748081" y="5844815"/>
                  <a:pt x="3648426" y="5802565"/>
                  <a:pt x="3502472" y="5811838"/>
                </a:cubicBezTo>
                <a:cubicBezTo>
                  <a:pt x="3356518" y="5821111"/>
                  <a:pt x="3078605" y="5749961"/>
                  <a:pt x="2884722" y="5811838"/>
                </a:cubicBezTo>
                <a:cubicBezTo>
                  <a:pt x="2690839" y="5873715"/>
                  <a:pt x="2455817" y="5804886"/>
                  <a:pt x="2266972" y="5811838"/>
                </a:cubicBezTo>
                <a:cubicBezTo>
                  <a:pt x="2078127" y="5818790"/>
                  <a:pt x="1957424" y="5773316"/>
                  <a:pt x="1751236" y="5811838"/>
                </a:cubicBezTo>
                <a:cubicBezTo>
                  <a:pt x="1545048" y="5850360"/>
                  <a:pt x="1370874" y="5780837"/>
                  <a:pt x="1133486" y="5811838"/>
                </a:cubicBezTo>
                <a:cubicBezTo>
                  <a:pt x="896098" y="5842839"/>
                  <a:pt x="806895" y="5783936"/>
                  <a:pt x="719764" y="5811838"/>
                </a:cubicBezTo>
                <a:cubicBezTo>
                  <a:pt x="632633" y="5839740"/>
                  <a:pt x="207639" y="5773134"/>
                  <a:pt x="0" y="5811838"/>
                </a:cubicBezTo>
                <a:cubicBezTo>
                  <a:pt x="-31432" y="5548415"/>
                  <a:pt x="42595" y="5378279"/>
                  <a:pt x="0" y="5172536"/>
                </a:cubicBezTo>
                <a:cubicBezTo>
                  <a:pt x="-42595" y="4966793"/>
                  <a:pt x="11739" y="4710561"/>
                  <a:pt x="0" y="4591352"/>
                </a:cubicBezTo>
                <a:cubicBezTo>
                  <a:pt x="-11739" y="4472143"/>
                  <a:pt x="53135" y="4089933"/>
                  <a:pt x="0" y="3893931"/>
                </a:cubicBezTo>
                <a:cubicBezTo>
                  <a:pt x="-53135" y="3697929"/>
                  <a:pt x="1551" y="3647262"/>
                  <a:pt x="0" y="3428984"/>
                </a:cubicBezTo>
                <a:cubicBezTo>
                  <a:pt x="-1551" y="3210706"/>
                  <a:pt x="3326" y="3007068"/>
                  <a:pt x="0" y="2731564"/>
                </a:cubicBezTo>
                <a:cubicBezTo>
                  <a:pt x="-3326" y="2456060"/>
                  <a:pt x="14950" y="2267906"/>
                  <a:pt x="0" y="2150380"/>
                </a:cubicBezTo>
                <a:cubicBezTo>
                  <a:pt x="-14950" y="2032854"/>
                  <a:pt x="51427" y="1700882"/>
                  <a:pt x="0" y="1452960"/>
                </a:cubicBezTo>
                <a:cubicBezTo>
                  <a:pt x="-51427" y="1205038"/>
                  <a:pt x="48018" y="1116294"/>
                  <a:pt x="0" y="929894"/>
                </a:cubicBezTo>
                <a:cubicBezTo>
                  <a:pt x="-48018" y="743494"/>
                  <a:pt x="31234" y="639151"/>
                  <a:pt x="0" y="523065"/>
                </a:cubicBezTo>
                <a:cubicBezTo>
                  <a:pt x="-31234" y="406979"/>
                  <a:pt x="26554" y="212646"/>
                  <a:pt x="0" y="0"/>
                </a:cubicBezTo>
                <a:close/>
              </a:path>
              <a:path w="5100687" h="5811838" stroke="0" extrusionOk="0">
                <a:moveTo>
                  <a:pt x="0" y="0"/>
                </a:moveTo>
                <a:cubicBezTo>
                  <a:pt x="104348" y="-43186"/>
                  <a:pt x="286942" y="48598"/>
                  <a:pt x="464729" y="0"/>
                </a:cubicBezTo>
                <a:cubicBezTo>
                  <a:pt x="642516" y="-48598"/>
                  <a:pt x="824622" y="52920"/>
                  <a:pt x="980465" y="0"/>
                </a:cubicBezTo>
                <a:cubicBezTo>
                  <a:pt x="1136308" y="-52920"/>
                  <a:pt x="1402004" y="56772"/>
                  <a:pt x="1547208" y="0"/>
                </a:cubicBezTo>
                <a:cubicBezTo>
                  <a:pt x="1692412" y="-56772"/>
                  <a:pt x="1896501" y="40013"/>
                  <a:pt x="2011938" y="0"/>
                </a:cubicBezTo>
                <a:cubicBezTo>
                  <a:pt x="2127375" y="-40013"/>
                  <a:pt x="2489328" y="13512"/>
                  <a:pt x="2629688" y="0"/>
                </a:cubicBezTo>
                <a:cubicBezTo>
                  <a:pt x="2770048" y="-13512"/>
                  <a:pt x="3055458" y="27286"/>
                  <a:pt x="3247437" y="0"/>
                </a:cubicBezTo>
                <a:cubicBezTo>
                  <a:pt x="3439416" y="-27286"/>
                  <a:pt x="3666723" y="1326"/>
                  <a:pt x="3916194" y="0"/>
                </a:cubicBezTo>
                <a:cubicBezTo>
                  <a:pt x="4165665" y="-1326"/>
                  <a:pt x="4365785" y="65902"/>
                  <a:pt x="4482937" y="0"/>
                </a:cubicBezTo>
                <a:cubicBezTo>
                  <a:pt x="4600089" y="-65902"/>
                  <a:pt x="4953294" y="6383"/>
                  <a:pt x="5100687" y="0"/>
                </a:cubicBezTo>
                <a:cubicBezTo>
                  <a:pt x="5134443" y="160422"/>
                  <a:pt x="5025906" y="439241"/>
                  <a:pt x="5100687" y="639302"/>
                </a:cubicBezTo>
                <a:cubicBezTo>
                  <a:pt x="5175468" y="839363"/>
                  <a:pt x="5066087" y="956508"/>
                  <a:pt x="5100687" y="1046131"/>
                </a:cubicBezTo>
                <a:cubicBezTo>
                  <a:pt x="5135287" y="1135754"/>
                  <a:pt x="5048310" y="1353250"/>
                  <a:pt x="5100687" y="1627315"/>
                </a:cubicBezTo>
                <a:cubicBezTo>
                  <a:pt x="5153064" y="1901380"/>
                  <a:pt x="5082453" y="2059066"/>
                  <a:pt x="5100687" y="2266617"/>
                </a:cubicBezTo>
                <a:cubicBezTo>
                  <a:pt x="5118921" y="2474168"/>
                  <a:pt x="5067753" y="2632560"/>
                  <a:pt x="5100687" y="2847801"/>
                </a:cubicBezTo>
                <a:cubicBezTo>
                  <a:pt x="5133621" y="3063042"/>
                  <a:pt x="5100199" y="3171801"/>
                  <a:pt x="5100687" y="3370866"/>
                </a:cubicBezTo>
                <a:cubicBezTo>
                  <a:pt x="5101175" y="3569931"/>
                  <a:pt x="5094540" y="3715944"/>
                  <a:pt x="5100687" y="4010168"/>
                </a:cubicBezTo>
                <a:cubicBezTo>
                  <a:pt x="5106834" y="4304392"/>
                  <a:pt x="5059152" y="4348216"/>
                  <a:pt x="5100687" y="4475115"/>
                </a:cubicBezTo>
                <a:cubicBezTo>
                  <a:pt x="5142222" y="4602014"/>
                  <a:pt x="5076800" y="4972464"/>
                  <a:pt x="5100687" y="5114417"/>
                </a:cubicBezTo>
                <a:cubicBezTo>
                  <a:pt x="5124574" y="5256370"/>
                  <a:pt x="5061634" y="5490568"/>
                  <a:pt x="5100687" y="5811838"/>
                </a:cubicBezTo>
                <a:cubicBezTo>
                  <a:pt x="4837265" y="5855556"/>
                  <a:pt x="4769862" y="5777693"/>
                  <a:pt x="4533944" y="5811838"/>
                </a:cubicBezTo>
                <a:cubicBezTo>
                  <a:pt x="4298026" y="5845983"/>
                  <a:pt x="4069291" y="5773103"/>
                  <a:pt x="3865187" y="5811838"/>
                </a:cubicBezTo>
                <a:cubicBezTo>
                  <a:pt x="3661083" y="5850573"/>
                  <a:pt x="3583047" y="5809148"/>
                  <a:pt x="3451465" y="5811838"/>
                </a:cubicBezTo>
                <a:cubicBezTo>
                  <a:pt x="3319883" y="5814528"/>
                  <a:pt x="3145029" y="5774070"/>
                  <a:pt x="2884722" y="5811838"/>
                </a:cubicBezTo>
                <a:cubicBezTo>
                  <a:pt x="2624415" y="5849606"/>
                  <a:pt x="2624300" y="5787800"/>
                  <a:pt x="2419993" y="5811838"/>
                </a:cubicBezTo>
                <a:cubicBezTo>
                  <a:pt x="2215686" y="5835876"/>
                  <a:pt x="2156998" y="5780767"/>
                  <a:pt x="1904256" y="5811838"/>
                </a:cubicBezTo>
                <a:cubicBezTo>
                  <a:pt x="1651514" y="5842909"/>
                  <a:pt x="1593704" y="5788457"/>
                  <a:pt x="1439527" y="5811838"/>
                </a:cubicBezTo>
                <a:cubicBezTo>
                  <a:pt x="1285350" y="5835219"/>
                  <a:pt x="1179598" y="5774076"/>
                  <a:pt x="1025805" y="5811838"/>
                </a:cubicBezTo>
                <a:cubicBezTo>
                  <a:pt x="872012" y="5849600"/>
                  <a:pt x="333209" y="5694483"/>
                  <a:pt x="0" y="5811838"/>
                </a:cubicBezTo>
                <a:cubicBezTo>
                  <a:pt x="-72485" y="5655522"/>
                  <a:pt x="62363" y="5463346"/>
                  <a:pt x="0" y="5172536"/>
                </a:cubicBezTo>
                <a:cubicBezTo>
                  <a:pt x="-62363" y="4881726"/>
                  <a:pt x="42025" y="4875292"/>
                  <a:pt x="0" y="4765707"/>
                </a:cubicBezTo>
                <a:cubicBezTo>
                  <a:pt x="-42025" y="4656122"/>
                  <a:pt x="47257" y="4414002"/>
                  <a:pt x="0" y="4126405"/>
                </a:cubicBezTo>
                <a:cubicBezTo>
                  <a:pt x="-47257" y="3838808"/>
                  <a:pt x="18166" y="3770765"/>
                  <a:pt x="0" y="3545221"/>
                </a:cubicBezTo>
                <a:cubicBezTo>
                  <a:pt x="-18166" y="3319677"/>
                  <a:pt x="2334" y="3332311"/>
                  <a:pt x="0" y="3138393"/>
                </a:cubicBezTo>
                <a:cubicBezTo>
                  <a:pt x="-2334" y="2944475"/>
                  <a:pt x="59564" y="2662009"/>
                  <a:pt x="0" y="2499090"/>
                </a:cubicBezTo>
                <a:cubicBezTo>
                  <a:pt x="-59564" y="2336171"/>
                  <a:pt x="41446" y="2171771"/>
                  <a:pt x="0" y="2034143"/>
                </a:cubicBezTo>
                <a:cubicBezTo>
                  <a:pt x="-41446" y="1896515"/>
                  <a:pt x="41283" y="1520292"/>
                  <a:pt x="0" y="1336723"/>
                </a:cubicBezTo>
                <a:cubicBezTo>
                  <a:pt x="-41283" y="1153154"/>
                  <a:pt x="554" y="1068836"/>
                  <a:pt x="0" y="929894"/>
                </a:cubicBezTo>
                <a:cubicBezTo>
                  <a:pt x="-554" y="790952"/>
                  <a:pt x="74462" y="417619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7906162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sz="1700" b="1" dirty="0">
                <a:cs typeface="Arial" panose="020B0604020202020204" pitchFamily="34" charset="0"/>
              </a:rPr>
              <a:t>Parcerias Municipais</a:t>
            </a:r>
          </a:p>
          <a:p>
            <a:pPr marL="179388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sz="1700" dirty="0">
                <a:cs typeface="Arial" panose="020B0604020202020204" pitchFamily="34" charset="0"/>
              </a:rPr>
              <a:t>As parcerias municipais são estabelecidas por meio de instrumentos jurídicos, como termos de colaboração e termos de fomento, previstos na Lei nº 13.019, de 2014. Elas permitem que organizações da sociedade civil atuem junto ao poder público na execução de políticas públicas. Algumas características incluem:</a:t>
            </a:r>
          </a:p>
          <a:p>
            <a:pPr marL="895350" indent="-179388">
              <a:lnSpc>
                <a:spcPct val="150000"/>
              </a:lnSpc>
            </a:pPr>
            <a:r>
              <a:rPr lang="pt-BR" sz="1700" dirty="0">
                <a:cs typeface="Arial" panose="020B0604020202020204" pitchFamily="34" charset="0"/>
              </a:rPr>
              <a:t>Transparência na aplicação dos recursos.</a:t>
            </a:r>
          </a:p>
          <a:p>
            <a:pPr marL="895350" indent="-179388">
              <a:lnSpc>
                <a:spcPct val="150000"/>
              </a:lnSpc>
            </a:pPr>
            <a:r>
              <a:rPr lang="pt-BR" sz="1700" dirty="0">
                <a:cs typeface="Arial" panose="020B0604020202020204" pitchFamily="34" charset="0"/>
              </a:rPr>
              <a:t>Definição clara das responsabilidades de cada parte.</a:t>
            </a:r>
          </a:p>
          <a:p>
            <a:pPr marL="895350" indent="-179388">
              <a:lnSpc>
                <a:spcPct val="150000"/>
              </a:lnSpc>
            </a:pPr>
            <a:r>
              <a:rPr lang="pt-BR" sz="1700" dirty="0">
                <a:cs typeface="Arial" panose="020B0604020202020204" pitchFamily="34" charset="0"/>
              </a:rPr>
              <a:t>Prestação de contas obrigatória.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s-ES_tradnl" sz="1700" dirty="0">
              <a:cs typeface="Arial" panose="020B0604020202020204" pitchFamily="34" charset="0"/>
            </a:endParaRPr>
          </a:p>
        </p:txBody>
      </p:sp>
      <p:sp>
        <p:nvSpPr>
          <p:cNvPr id="4" name="Sinal de Multiplicação 3">
            <a:extLst>
              <a:ext uri="{FF2B5EF4-FFF2-40B4-BE49-F238E27FC236}">
                <a16:creationId xmlns:a16="http://schemas.microsoft.com/office/drawing/2014/main" id="{822CEC42-9AC0-435C-E0BE-79BEC8FD5B51}"/>
              </a:ext>
            </a:extLst>
          </p:cNvPr>
          <p:cNvSpPr/>
          <p:nvPr/>
        </p:nvSpPr>
        <p:spPr>
          <a:xfrm>
            <a:off x="5571247" y="2780802"/>
            <a:ext cx="857839" cy="1777059"/>
          </a:xfrm>
          <a:prstGeom prst="mathMultiply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9319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4B9A0E-0C95-21D6-A4A9-84A7174E8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581F26-534D-524B-708E-810F6A667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Importância dos Convênios e Parcerias</a:t>
            </a:r>
          </a:p>
          <a:p>
            <a:pPr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Esses instrumentos são fundamentais para:</a:t>
            </a:r>
          </a:p>
          <a:p>
            <a:pPr marL="125412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Otimizar recursos públicos, permitindo que municípios realizem projetos sem sobrecarregar seus orçamentos.</a:t>
            </a:r>
          </a:p>
          <a:p>
            <a:pPr marL="1970088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Melhorar a eficiência da gestão, ao integrar esforços entre diferentes entidades.</a:t>
            </a:r>
          </a:p>
          <a:p>
            <a:pPr marL="268605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Garantir maior alcance das políticas públicas, beneficiando diretamente a população.</a:t>
            </a:r>
          </a:p>
          <a:p>
            <a:pPr marL="0" indent="0">
              <a:lnSpc>
                <a:spcPct val="150000"/>
              </a:lnSpc>
              <a:buNone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3164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F8A6FF-D14F-9206-48D7-25A0A503C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4F84F4-80CE-8BD1-E93D-C2372D774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auditoria em convênios no contexto municipal é essencial para garantir que os recursos públicos sejam aplicados corretamente e que os objetivos dos convênios sejam cumpridos de forma eficiente. Aqui estão alguns aspectos fundamentais:</a:t>
            </a:r>
          </a:p>
          <a:p>
            <a:pPr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Acompanhamento dos Convênios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acompanhamento dos convênios envolve a fiscalização contínua da execução dos projetos e da aplicação dos recursos. Algumas práticas importantes incluem:</a:t>
            </a:r>
          </a:p>
          <a:p>
            <a:pPr marL="125412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Monitoramento da execução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Verificação do cumprimento das cláusulas contratuais e dos prazos estabelecidos.</a:t>
            </a:r>
          </a:p>
          <a:p>
            <a:pPr marL="1970088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Registro de ocorrências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Documentação de eventuais problemas e medidas corretivas adotadas.</a:t>
            </a:r>
          </a:p>
          <a:p>
            <a:pPr marL="268605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Avaliação de resultados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Análise do impacto do convênio e da efetividade das ações implementadas.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8814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ACBC02-64D7-67DC-E44A-5615475E7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661C2E-D01F-74E1-E284-CEBC0DBC7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Auditoria na Execução dos Convênios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auditoria verifica se os convênios estão sendo executados conforme as normas legais e os princípios da administração pública. Os principais pontos analisados incluem:</a:t>
            </a:r>
          </a:p>
          <a:p>
            <a:pPr marL="1074738" indent="0"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Conformidade legal: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Garantia de que os convênios seguem as regulamentações e diretrizes governamentais.</a:t>
            </a:r>
          </a:p>
          <a:p>
            <a:pPr marL="1790700" indent="0"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Transparência na prestação de contas: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Avaliação da correta aplicação dos recursos e da clareza das informações financeiras.</a:t>
            </a:r>
          </a:p>
          <a:p>
            <a:pPr marL="2508250" indent="0"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Eficiência e economicidade: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Identificação de oportunidades para otimizar a gestão dos convênios e reduzir desperdícios.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324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F83F26-0416-75C3-4063-0C7A8EA92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C87F64-0D19-2613-77BE-DE8C755BE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Impacto na Gestão Municipal</a:t>
            </a:r>
          </a:p>
          <a:p>
            <a:pPr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auditoria em convênios contribui para:</a:t>
            </a:r>
          </a:p>
          <a:p>
            <a:pPr marL="125412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Maior controle sobre os recursos públicos, evitando desvios e irregularidades.</a:t>
            </a:r>
          </a:p>
          <a:p>
            <a:pPr marL="1970088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Melhoria na execução de projetos, garantindo que os objetivos sejam alcançados de forma eficaz.</a:t>
            </a:r>
          </a:p>
          <a:p>
            <a:pPr marL="268605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Fortalecimento da transparência e da confiança da população na administração municipal.</a:t>
            </a:r>
          </a:p>
          <a:p>
            <a:pPr marL="0" indent="0">
              <a:lnSpc>
                <a:spcPct val="150000"/>
              </a:lnSpc>
              <a:buNone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37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44B9AA-70EB-153D-2B65-843BE4402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3D7EF5-53FF-9F4D-26C2-BE0BDF360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b="1" dirty="0"/>
              <a:t>Prestação de Contas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/>
              <a:t>Essencial para garantir transparência, responsabilidade fiscal e eficiência na aplicação dos recursos públicos. Alguns pontos fundamentais:</a:t>
            </a:r>
          </a:p>
          <a:p>
            <a:pPr marL="0" indent="0">
              <a:lnSpc>
                <a:spcPct val="150000"/>
              </a:lnSpc>
              <a:buNone/>
            </a:pPr>
            <a:endParaRPr lang="es-ES_tradnl" sz="2000" dirty="0"/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29B8E20F-AD52-782D-A75C-6DCC66D6C04F}"/>
              </a:ext>
            </a:extLst>
          </p:cNvPr>
          <p:cNvSpPr txBox="1">
            <a:spLocks/>
          </p:cNvSpPr>
          <p:nvPr/>
        </p:nvSpPr>
        <p:spPr>
          <a:xfrm>
            <a:off x="6431437" y="3013329"/>
            <a:ext cx="4586926" cy="2746449"/>
          </a:xfrm>
          <a:prstGeom prst="rect">
            <a:avLst/>
          </a:prstGeom>
          <a:ln w="28575">
            <a:solidFill>
              <a:schemeClr val="accent2"/>
            </a:solidFill>
            <a:prstDash val="dashDot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sz="1800" b="1" dirty="0">
                <a:solidFill>
                  <a:schemeClr val="accent2"/>
                </a:solidFill>
              </a:rPr>
              <a:t>2. Responsabilidade dos Gestores</a:t>
            </a:r>
            <a:endParaRPr lang="pt-BR" sz="1800" dirty="0">
              <a:solidFill>
                <a:schemeClr val="accent2"/>
              </a:solidFill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sz="1800" dirty="0"/>
              <a:t>Os gestores municipais têm o dever de prestar contas sobre os convênios firmados, garantindo que os recursos sejam aplicados corretamente e que os objetivos do convênio sejam cumpridos.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s-ES_tradnl" sz="1800" dirty="0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FFF6359C-90AE-EB65-254D-FE82A19FE3D9}"/>
              </a:ext>
            </a:extLst>
          </p:cNvPr>
          <p:cNvSpPr txBox="1">
            <a:spLocks/>
          </p:cNvSpPr>
          <p:nvPr/>
        </p:nvSpPr>
        <p:spPr>
          <a:xfrm>
            <a:off x="1173637" y="2205660"/>
            <a:ext cx="5095972" cy="3554118"/>
          </a:xfrm>
          <a:prstGeom prst="rect">
            <a:avLst/>
          </a:prstGeom>
          <a:ln w="28575">
            <a:solidFill>
              <a:schemeClr val="accent2"/>
            </a:solidFill>
            <a:prstDash val="dashDot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sz="1800" b="1" dirty="0">
                <a:solidFill>
                  <a:schemeClr val="accent2"/>
                </a:solidFill>
              </a:rPr>
              <a:t>1. Transparência e Controle</a:t>
            </a:r>
            <a:endParaRPr lang="pt-BR" sz="1800" dirty="0">
              <a:solidFill>
                <a:schemeClr val="accent2"/>
              </a:solidFill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sz="1800" dirty="0"/>
              <a:t>A prestação de contas permite que a sociedade acompanhe como os recursos estão sendo utilizados, fortalecendo a confiança na administração pública. Além disso, órgãos de controle, como os Tribunais de Contas, analisam os relatórios para verificar a conformidade com as normas legais.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s-ES_tradnl" sz="1800" dirty="0"/>
          </a:p>
        </p:txBody>
      </p:sp>
    </p:spTree>
    <p:extLst>
      <p:ext uri="{BB962C8B-B14F-4D97-AF65-F5344CB8AC3E}">
        <p14:creationId xmlns:p14="http://schemas.microsoft.com/office/powerpoint/2010/main" val="22064709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146F30-8246-DDE5-8025-17EC2E98E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E9E0F3-A6FE-C588-691A-D25FC292F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882" y="1107542"/>
            <a:ext cx="9414236" cy="3975131"/>
          </a:xfrm>
          <a:ln w="28575">
            <a:solidFill>
              <a:schemeClr val="accent2"/>
            </a:solidFill>
            <a:prstDash val="dashDot"/>
          </a:ln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pt-BR" sz="1800" b="1" dirty="0">
                <a:solidFill>
                  <a:schemeClr val="accent2"/>
                </a:solidFill>
              </a:rPr>
              <a:t>3. Prevenção de Irregularidades</a:t>
            </a:r>
          </a:p>
          <a:p>
            <a:pPr algn="ctr">
              <a:lnSpc>
                <a:spcPct val="150000"/>
              </a:lnSpc>
              <a:buNone/>
            </a:pPr>
            <a:r>
              <a:rPr lang="pt-BR" sz="1800" dirty="0"/>
              <a:t>A prestação de contas ajuda a identificar possíveis desvios, fraudes ou má gestão dos recursos, permitindo a adoção de medidas corretivas antes que problemas maiores ocorram.</a:t>
            </a:r>
          </a:p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sz="1800" b="1" dirty="0">
                <a:solidFill>
                  <a:schemeClr val="accent2"/>
                </a:solidFill>
              </a:rPr>
              <a:t>4. Eficiência na Gestão Pública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1800" dirty="0"/>
              <a:t>Ao exigir relatórios detalhados sobre a execução dos convênios, a prestação de contas contribui para uma gestão mais eficiente, garantindo que os recursos sejam utilizados de forma estratégica e dentro dos princípios da economicidade.</a:t>
            </a:r>
          </a:p>
          <a:p>
            <a:pPr algn="ctr">
              <a:lnSpc>
                <a:spcPct val="150000"/>
              </a:lnSpc>
              <a:buNone/>
            </a:pPr>
            <a:endParaRPr lang="pt-BR" sz="1800" dirty="0"/>
          </a:p>
          <a:p>
            <a:pPr algn="ctr">
              <a:lnSpc>
                <a:spcPct val="150000"/>
              </a:lnSpc>
              <a:buNone/>
            </a:pPr>
            <a:endParaRPr lang="es-ES_tradnl" sz="1800" dirty="0"/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02664A63-C340-75FF-5CB2-D00F59CFDC35}"/>
              </a:ext>
            </a:extLst>
          </p:cNvPr>
          <p:cNvSpPr txBox="1">
            <a:spLocks/>
          </p:cNvSpPr>
          <p:nvPr/>
        </p:nvSpPr>
        <p:spPr>
          <a:xfrm>
            <a:off x="838200" y="3146929"/>
            <a:ext cx="9964918" cy="1935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pt-BR" sz="1800" dirty="0"/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es-ES_tradnl" sz="1800" dirty="0"/>
          </a:p>
        </p:txBody>
      </p:sp>
    </p:spTree>
    <p:extLst>
      <p:ext uri="{BB962C8B-B14F-4D97-AF65-F5344CB8AC3E}">
        <p14:creationId xmlns:p14="http://schemas.microsoft.com/office/powerpoint/2010/main" val="170181539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0D621-5B75-5B5A-79D6-686B6E9A2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noProof="0" dirty="0">
                <a:latin typeface="Arial" panose="020B0604020202020204" pitchFamily="34" charset="0"/>
                <a:cs typeface="Arial" panose="020B0604020202020204" pitchFamily="34" charset="0"/>
              </a:rPr>
              <a:t>Execução Orçamentária do Município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839CED-02CF-73F0-C795-C37FBD4AC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5430" y="1825625"/>
            <a:ext cx="7220933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noProof="0" dirty="0"/>
              <a:t>Definição de cada instrumento PPA, LDO e LOA.</a:t>
            </a:r>
          </a:p>
          <a:p>
            <a:pPr>
              <a:lnSpc>
                <a:spcPct val="150000"/>
              </a:lnSpc>
            </a:pPr>
            <a:r>
              <a:rPr lang="pt-BR" sz="2000" noProof="0" dirty="0"/>
              <a:t>Relação entre planejamento e execução orçamentária.</a:t>
            </a:r>
          </a:p>
          <a:p>
            <a:pPr>
              <a:lnSpc>
                <a:spcPct val="150000"/>
              </a:lnSpc>
            </a:pPr>
            <a:r>
              <a:rPr lang="pt-BR" sz="2000" noProof="0" dirty="0"/>
              <a:t>Impacto da auditoria na execução desses instrumentos.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0854F69-4B64-61FC-4903-30AD456F3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406" y="1863444"/>
            <a:ext cx="1405492" cy="165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398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5F4441-73EF-BD53-33DF-F28C9A2F1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7D9622-FD33-98C7-5724-B2F399F3A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 marL="5024438" indent="0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pt-BR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4438" indent="0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pt-BR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4438" indent="0" rtl="0" fontAlgn="base">
              <a:lnSpc>
                <a:spcPct val="150000"/>
              </a:lnSpc>
              <a:spcBef>
                <a:spcPts val="0"/>
              </a:spcBef>
              <a:buNone/>
            </a:pPr>
            <a:endParaRPr lang="pt-BR" sz="21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4438" indent="0" rtl="0" fontAlgn="base">
              <a:lnSpc>
                <a:spcPct val="150000"/>
              </a:lnSpc>
              <a:spcBef>
                <a:spcPts val="0"/>
              </a:spcBef>
              <a:buNone/>
            </a:pPr>
            <a:endParaRPr lang="pt-BR" sz="21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4438" indent="0" rtl="0" fontAlgn="base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 que é importante</a:t>
            </a:r>
            <a:r>
              <a:rPr lang="pt-BR" sz="2100" b="1" dirty="0">
                <a:solidFill>
                  <a:srgbClr val="000000"/>
                </a:solidFill>
                <a:cs typeface="Arial" panose="020B0604020202020204" pitchFamily="34" charset="0"/>
              </a:rPr>
              <a:t>?</a:t>
            </a:r>
          </a:p>
          <a:p>
            <a:pPr marL="5024438" indent="0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rgbClr val="000000"/>
                </a:solidFill>
                <a:cs typeface="Arial" panose="020B0604020202020204" pitchFamily="34" charset="0"/>
              </a:rPr>
              <a:t>Certificar que o planejamento e a execução estão alinhados aos objetivos estratégicos.</a:t>
            </a:r>
          </a:p>
          <a:p>
            <a:pPr marL="5024438" indent="0" rtl="0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5024438" indent="0" rtl="0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5024438" indent="0" rtl="0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que avalia?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Cumprimento das metas estabelecidas, eficiência na alocação de recursos e transparência nos processos.</a:t>
            </a:r>
          </a:p>
        </p:txBody>
      </p:sp>
      <p:pic>
        <p:nvPicPr>
          <p:cNvPr id="4" name="Imagem 3" descr="Abelha confusa">
            <a:extLst>
              <a:ext uri="{FF2B5EF4-FFF2-40B4-BE49-F238E27FC236}">
                <a16:creationId xmlns:a16="http://schemas.microsoft.com/office/drawing/2014/main" id="{2CBBF93F-450C-7858-4F0D-443B6E42E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13" y="1150069"/>
            <a:ext cx="3586899" cy="358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73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E71A84-5129-5F34-8C5C-C246436FA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7ABC2D-CEAC-24C0-AD23-DE5A1604A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9455870" cy="581183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b="1" spc="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Auditoria Patrimonial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Foca no controle e na gestão dos bens patrimoniais, assegurando que estejam devidamente registrados e utilizados de forma eficiente. No setor público, é essencial para garantir que os bens públicos sejam preservados e utilizados para o benefício da sociedade.</a:t>
            </a:r>
          </a:p>
          <a:p>
            <a:pPr marL="0" indent="0">
              <a:lnSpc>
                <a:spcPct val="150000"/>
              </a:lnSpc>
              <a:buNone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8467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37738B-2502-B0D9-64B9-51B2BDD7B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E53FEE-D520-4512-9E3E-4720D7D1D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269" y="277985"/>
            <a:ext cx="11633462" cy="5811838"/>
          </a:xfrm>
        </p:spPr>
        <p:txBody>
          <a:bodyPr numCol="3">
            <a:normAutofit/>
          </a:bodyPr>
          <a:lstStyle/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PPA</a:t>
            </a: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Plano Plurianual</a:t>
            </a: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endParaRPr lang="pt-BR" sz="2000" b="1" dirty="0">
              <a:solidFill>
                <a:srgbClr val="000000"/>
              </a:solidFill>
            </a:endParaRP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Planejamento estratégico</a:t>
            </a: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para 4 anos.</a:t>
            </a: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endParaRPr lang="pt-BR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79388" lvl="1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Eixos estratégicos, </a:t>
            </a:r>
          </a:p>
          <a:p>
            <a:pPr marL="0" lvl="1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 </a:t>
            </a:r>
          </a:p>
          <a:p>
            <a:pPr marL="0" lvl="1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 metas.</a:t>
            </a: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endParaRPr lang="pt-BR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endParaRPr lang="pt-BR" sz="2000" b="1" dirty="0">
              <a:solidFill>
                <a:srgbClr val="000000"/>
              </a:solidFill>
            </a:endParaRP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endParaRPr lang="pt-BR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endParaRPr lang="pt-BR" sz="2000" b="1" dirty="0">
              <a:solidFill>
                <a:srgbClr val="000000"/>
              </a:solidFill>
            </a:endParaRP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endParaRPr lang="pt-BR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endParaRPr lang="pt-BR" sz="2000" b="1" dirty="0">
              <a:solidFill>
                <a:srgbClr val="000000"/>
              </a:solidFill>
            </a:endParaRP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endParaRPr lang="pt-BR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endParaRPr lang="pt-BR" sz="2000" b="1" dirty="0">
              <a:solidFill>
                <a:srgbClr val="000000"/>
              </a:solidFill>
            </a:endParaRP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endParaRPr lang="pt-BR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endParaRPr lang="pt-BR" sz="2000" b="1" dirty="0">
              <a:solidFill>
                <a:srgbClr val="000000"/>
              </a:solidFill>
            </a:endParaRP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endParaRPr lang="pt-BR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LDO </a:t>
            </a: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Lei de Diretrizes Orçamentárias</a:t>
            </a: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Diretrizes para a elaboração do orçamento anual.</a:t>
            </a: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endParaRPr lang="pt-BR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lvl="1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Priorização de ações </a:t>
            </a:r>
          </a:p>
          <a:p>
            <a:pPr marL="0" lvl="1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 metas fiscais.</a:t>
            </a: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endParaRPr lang="pt-BR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endParaRPr lang="pt-BR" sz="2000" b="1" dirty="0">
              <a:solidFill>
                <a:srgbClr val="000000"/>
              </a:solidFill>
            </a:endParaRP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endParaRPr lang="pt-BR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endParaRPr lang="pt-BR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endParaRPr lang="pt-BR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endParaRPr lang="pt-BR" sz="2000" b="1" dirty="0">
              <a:solidFill>
                <a:srgbClr val="000000"/>
              </a:solidFill>
            </a:endParaRP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endParaRPr lang="pt-BR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endParaRPr lang="pt-BR" sz="2000" b="1" dirty="0">
              <a:solidFill>
                <a:srgbClr val="000000"/>
              </a:solidFill>
            </a:endParaRP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endParaRPr lang="pt-BR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endParaRPr lang="pt-BR" sz="2000" b="1" dirty="0">
              <a:solidFill>
                <a:srgbClr val="000000"/>
              </a:solidFill>
            </a:endParaRP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endParaRPr lang="pt-BR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endParaRPr lang="pt-BR" sz="2000" b="1" dirty="0">
              <a:solidFill>
                <a:srgbClr val="000000"/>
              </a:solidFill>
            </a:endParaRP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LOA </a:t>
            </a: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Lei Orçamentária Anual</a:t>
            </a: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Orçamento detalhado de </a:t>
            </a: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receitas e despesas </a:t>
            </a: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para o ano.</a:t>
            </a:r>
          </a:p>
          <a:p>
            <a:pPr marL="0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endParaRPr lang="pt-BR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lvl="1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Recursos alocados em </a:t>
            </a:r>
          </a:p>
          <a:p>
            <a:pPr marL="0" lvl="1" indent="0" algn="ctr" rtl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projetos e atividades.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s-ES_tradnl" sz="200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4D97073-FB5D-136E-E7C0-D383497AE4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1209107"/>
              </p:ext>
            </p:extLst>
          </p:nvPr>
        </p:nvGraphicFramePr>
        <p:xfrm>
          <a:off x="1438113" y="3429000"/>
          <a:ext cx="4243108" cy="2425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342325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F022B5-618A-8075-B0ED-33488F2CA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ED95D1-7841-A47C-65A2-1EB731D36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dirty="0"/>
              <a:t>A relação entre planejamento e execução orçamentária é fundamental para garantir a eficiência na gestão dos recursos públicos.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/>
              <a:t>O planejamento orçamentário estabelece as diretrizes e metas financeiras, enquanto a execução orçamentária coloca essas diretrizes em prática, garantindo que os recursos sejam utilizados conforme o previsto.</a:t>
            </a:r>
          </a:p>
        </p:txBody>
      </p:sp>
    </p:spTree>
    <p:extLst>
      <p:ext uri="{BB962C8B-B14F-4D97-AF65-F5344CB8AC3E}">
        <p14:creationId xmlns:p14="http://schemas.microsoft.com/office/powerpoint/2010/main" val="413425596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1BA10F-70C6-D053-BEE8-BC412E906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85A68D-4F47-AC93-D0FD-452FAE8D0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000" b="1" dirty="0"/>
              <a:t>Planejamento Orçamentário</a:t>
            </a:r>
            <a:endParaRPr lang="pt-BR" sz="2000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/>
              <a:t>O planejamento orçamentário envolve a definição de objetivos e prioridades para a aplicação dos recursos públicos. Ele inclui:</a:t>
            </a:r>
          </a:p>
          <a:p>
            <a:pPr marL="125412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/>
              <a:t>Elaboração do orçamento</a:t>
            </a:r>
            <a:r>
              <a:rPr lang="pt-BR" sz="2000" dirty="0"/>
              <a:t>: Definição das receitas e despesas previstas para o período.</a:t>
            </a:r>
          </a:p>
          <a:p>
            <a:pPr marL="1970088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/>
              <a:t>Definição de metas e indicadores</a:t>
            </a:r>
            <a:r>
              <a:rPr lang="pt-BR" sz="2000" dirty="0"/>
              <a:t>: Estabelecimento de critérios para avaliar o desempenho financeiro.</a:t>
            </a:r>
          </a:p>
          <a:p>
            <a:pPr marL="268605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/>
              <a:t>Aprovação legislativa</a:t>
            </a:r>
            <a:r>
              <a:rPr lang="pt-BR" sz="2000" dirty="0"/>
              <a:t>: O orçamento deve ser aprovado pelos órgãos competentes, garantindo conformidade com as normas legais.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48778733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91006-9A56-CB15-46E1-54DBECF89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9CA256-13FA-5CB4-7B35-23E7FBE97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000" b="1" dirty="0"/>
              <a:t>Execução Orçamentária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/>
              <a:t>A execução orçamentária consiste na aplicação dos recursos conforme o planejamento estabelecido. Os principais aspectos incluem:</a:t>
            </a:r>
          </a:p>
          <a:p>
            <a:pPr marL="125412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/>
              <a:t>Empenho das despesas: </a:t>
            </a:r>
            <a:r>
              <a:rPr lang="pt-BR" sz="2000" dirty="0"/>
              <a:t>Reserva de recursos para pagamentos futuros.</a:t>
            </a:r>
          </a:p>
          <a:p>
            <a:pPr marL="1970088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/>
              <a:t>Liquidação</a:t>
            </a:r>
            <a:r>
              <a:rPr lang="pt-BR" sz="2000" dirty="0"/>
              <a:t>: Verificação da entrega de bens ou serviços antes do pagamento.</a:t>
            </a:r>
          </a:p>
          <a:p>
            <a:pPr marL="268605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/>
              <a:t>Pagamento</a:t>
            </a:r>
            <a:r>
              <a:rPr lang="pt-BR" sz="2000" dirty="0"/>
              <a:t>: Transferência dos recursos aos fornecedores ou prestadores de serviço.</a:t>
            </a:r>
          </a:p>
          <a:p>
            <a:pPr marL="0" indent="0">
              <a:lnSpc>
                <a:spcPct val="150000"/>
              </a:lnSpc>
              <a:buNone/>
            </a:pP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415230979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04EF06-7BC0-EF7B-9661-0B8A52351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7BBF5B-6F17-244C-F652-839C37EDF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000" b="1" dirty="0"/>
              <a:t>Integração entre Planejamento e Execução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/>
              <a:t>A integração entre planejamento e execução orçamentária é essencial para evitar desperdícios e garantir que os recursos sejam aplicados de forma eficiente. Algumas práticas importantes incluem:</a:t>
            </a:r>
          </a:p>
          <a:p>
            <a:pPr marL="125412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/>
              <a:t>Monitoramento contínuo</a:t>
            </a:r>
            <a:r>
              <a:rPr lang="pt-BR" sz="2000" dirty="0"/>
              <a:t>: Acompanhamento da execução para ajustes necessários.</a:t>
            </a:r>
          </a:p>
          <a:p>
            <a:pPr marL="1970088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/>
              <a:t>Transparência na gestão</a:t>
            </a:r>
            <a:r>
              <a:rPr lang="pt-BR" sz="2000" dirty="0"/>
              <a:t>: Divulgação de informações sobre receitas e despesas.</a:t>
            </a:r>
          </a:p>
          <a:p>
            <a:pPr marL="268605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/>
              <a:t>Avaliação de resultados</a:t>
            </a:r>
            <a:r>
              <a:rPr lang="pt-BR" sz="2000" dirty="0"/>
              <a:t>: Comparação entre metas planejadas e resultados alcançados.</a:t>
            </a:r>
          </a:p>
          <a:p>
            <a:pPr marL="0" indent="0">
              <a:lnSpc>
                <a:spcPct val="150000"/>
              </a:lnSpc>
              <a:buNone/>
            </a:pP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15492932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58C1E2-6E4C-A8AB-03C0-F5A47D8B9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95FC5A-4F85-5747-1F6D-D5A877616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dirty="0"/>
              <a:t>A auditoria tem um impacto significativo na execução dos instrumentos orçamentários municipais, garantindo transparência, eficiência e conformidade com as normas legais. Aqui estão alguns dos principais efeitos:</a:t>
            </a:r>
          </a:p>
          <a:p>
            <a:pPr marL="1254125" indent="-179388">
              <a:lnSpc>
                <a:spcPct val="150000"/>
              </a:lnSpc>
              <a:buNone/>
            </a:pPr>
            <a:r>
              <a:rPr lang="pt-BR" sz="2000" b="1" dirty="0"/>
              <a:t>1. Controle e Fiscalização</a:t>
            </a:r>
            <a:endParaRPr lang="pt-BR" sz="2000" dirty="0"/>
          </a:p>
          <a:p>
            <a:pPr marL="1254125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/>
              <a:t>A auditoria verifica se os recursos públicos estão sendo aplicados conforme o planejamento orçamentário, prevenindo irregularidades e garantindo que os gastos sejam realizados de forma responsável.</a:t>
            </a:r>
          </a:p>
          <a:p>
            <a:pPr marL="1790700" indent="0">
              <a:lnSpc>
                <a:spcPct val="150000"/>
              </a:lnSpc>
              <a:buNone/>
            </a:pPr>
            <a:r>
              <a:rPr lang="pt-BR" sz="2000" b="1" dirty="0"/>
              <a:t>2. Melhoria na Gestão Financeira</a:t>
            </a:r>
            <a:endParaRPr lang="pt-BR" sz="2000" dirty="0"/>
          </a:p>
          <a:p>
            <a:pPr marL="1970088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/>
              <a:t>Ao identificar falhas na execução orçamentária, a auditoria sugere ajustes para otimizar a alocação de recursos, evitando desperdícios e promovendo uma gestão mais eficiente.</a:t>
            </a:r>
          </a:p>
        </p:txBody>
      </p:sp>
    </p:spTree>
    <p:extLst>
      <p:ext uri="{BB962C8B-B14F-4D97-AF65-F5344CB8AC3E}">
        <p14:creationId xmlns:p14="http://schemas.microsoft.com/office/powerpoint/2010/main" val="241084020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7B0A6F-60CE-CCFB-6944-E52BE6BC2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84F8A8-ED79-4AD2-5C6C-AD7B49570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Autofit/>
          </a:bodyPr>
          <a:lstStyle/>
          <a:p>
            <a:pPr marL="1790700" indent="0">
              <a:lnSpc>
                <a:spcPct val="150000"/>
              </a:lnSpc>
              <a:buNone/>
            </a:pPr>
            <a:r>
              <a:rPr lang="pt-BR" sz="2000" b="1" dirty="0"/>
              <a:t>3. Transparência e Prestação de Contas</a:t>
            </a:r>
            <a:endParaRPr lang="pt-BR" sz="2000" dirty="0"/>
          </a:p>
          <a:p>
            <a:pPr marL="1970088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/>
              <a:t>A auditoria contribui para a transparência ao exigir relatórios detalhados sobre a execução orçamentária, permitindo que a população e os órgãos de controle acompanhem a aplicação dos recursos.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b="1" dirty="0"/>
              <a:t>4. Cumprimento das Normas Fiscais</a:t>
            </a:r>
            <a:endParaRPr lang="pt-BR" sz="2000" dirty="0"/>
          </a:p>
          <a:p>
            <a:pPr marL="179388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/>
              <a:t>Os municípios devem seguir normas como a Lei de Responsabilidade Fiscal (LRF). A auditoria verifica se essas normas estão sendo cumpridas e propõe correções quando necessário.</a:t>
            </a:r>
          </a:p>
          <a:p>
            <a:pPr marL="1970088" indent="-179388">
              <a:lnSpc>
                <a:spcPct val="150000"/>
              </a:lnSpc>
              <a:buNone/>
            </a:pPr>
            <a:r>
              <a:rPr lang="pt-BR" sz="2000" b="1" dirty="0"/>
              <a:t>5. Impacto na Eficiência dos Serviços Públicos</a:t>
            </a:r>
            <a:endParaRPr lang="pt-BR" sz="2000" dirty="0"/>
          </a:p>
          <a:p>
            <a:pPr marL="1970088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/>
              <a:t>Ao garantir que os recursos sejam aplicados corretamente, a auditoria melhora a qualidade dos serviços municipais, assegurando que as políticas públicas sejam implementadas de forma eficaz.</a:t>
            </a:r>
          </a:p>
          <a:p>
            <a:pPr marL="1254125" indent="0">
              <a:lnSpc>
                <a:spcPct val="150000"/>
              </a:lnSpc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7684343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122525-E5FB-11D9-7DAA-5C6E179C3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noProof="0" dirty="0">
                <a:latin typeface="Arial" panose="020B0604020202020204" pitchFamily="34" charset="0"/>
                <a:cs typeface="Arial" panose="020B0604020202020204" pitchFamily="34" charset="0"/>
              </a:rPr>
              <a:t>Unidades Orçamentárias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266B00-2228-4934-0F8E-7DF33CC42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3711" y="1825625"/>
            <a:ext cx="7183226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noProof="0" dirty="0"/>
              <a:t>Definição e estrutura.</a:t>
            </a:r>
          </a:p>
          <a:p>
            <a:pPr>
              <a:lnSpc>
                <a:spcPct val="150000"/>
              </a:lnSpc>
            </a:pPr>
            <a:r>
              <a:rPr lang="pt-BR" sz="2000" noProof="0" dirty="0"/>
              <a:t>Controle e fiscalização.</a:t>
            </a:r>
          </a:p>
          <a:p>
            <a:pPr>
              <a:lnSpc>
                <a:spcPct val="150000"/>
              </a:lnSpc>
            </a:pPr>
            <a:r>
              <a:rPr lang="pt-BR" sz="2000" noProof="0" dirty="0"/>
              <a:t>Execução Orçamentária.</a:t>
            </a:r>
          </a:p>
          <a:p>
            <a:pPr>
              <a:lnSpc>
                <a:spcPct val="150000"/>
              </a:lnSpc>
            </a:pPr>
            <a:r>
              <a:rPr lang="pt-BR" sz="2000" noProof="0" dirty="0"/>
              <a:t>Impacto na Gestão Patrimonial.</a:t>
            </a:r>
          </a:p>
          <a:p>
            <a:pPr>
              <a:lnSpc>
                <a:spcPct val="150000"/>
              </a:lnSpc>
            </a:pPr>
            <a:r>
              <a:rPr lang="pt-BR" sz="2000" noProof="0" dirty="0"/>
              <a:t>Normas e Regulamentações.</a:t>
            </a:r>
          </a:p>
          <a:p>
            <a:pPr>
              <a:lnSpc>
                <a:spcPct val="150000"/>
              </a:lnSpc>
            </a:pPr>
            <a:endParaRPr lang="pt-BR" sz="2000" noProof="0" dirty="0"/>
          </a:p>
          <a:p>
            <a:pPr>
              <a:lnSpc>
                <a:spcPct val="150000"/>
              </a:lnSpc>
            </a:pPr>
            <a:endParaRPr lang="pt-BR" sz="2000" noProof="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B105FF8-DE91-EC65-F2C2-94212C2EC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14" y="2478963"/>
            <a:ext cx="1931697" cy="15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6756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F1AB3F-E01B-12BC-5A77-BEA2305E0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C20858-1D0B-66E0-1206-5FD9A7C99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dirty="0"/>
              <a:t>As unidades orçamentárias representam os órgãos ou entidades responsáveis pela execução do orçamento público. </a:t>
            </a:r>
          </a:p>
          <a:p>
            <a:pPr marL="125412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/>
              <a:t>Definição e Estrutura</a:t>
            </a:r>
            <a:endParaRPr lang="pt-BR" sz="2000" dirty="0"/>
          </a:p>
          <a:p>
            <a:pPr marL="1254125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/>
              <a:t>As unidades orçamentárias são responsáveis pela gestão dos recursos públicos dentro de um ente federativo, podendo ser secretarias, autarquias ou fundações. Elas devem seguir normas de planejamento e execução orçamentária.</a:t>
            </a:r>
          </a:p>
          <a:p>
            <a:pPr marL="1970088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/>
              <a:t>Controle e Fiscalização</a:t>
            </a:r>
            <a:r>
              <a:rPr lang="pt-BR" sz="2000" dirty="0"/>
              <a:t> </a:t>
            </a:r>
          </a:p>
          <a:p>
            <a:pPr marL="1970088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/>
              <a:t>A auditoria verifica se as unidades orçamentárias estão cumprindo as diretrizes legais e se os gastos estão sendo realizados de forma eficiente e transparente.</a:t>
            </a:r>
          </a:p>
          <a:p>
            <a:pPr marL="0" indent="0">
              <a:lnSpc>
                <a:spcPct val="150000"/>
              </a:lnSpc>
              <a:buNone/>
            </a:pP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146392582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D6B87D-7F1E-B197-8CFB-0AD895E69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22650B-5E66-EB61-1620-EBB08CBA4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9959"/>
            <a:ext cx="10515600" cy="5811838"/>
          </a:xfrm>
        </p:spPr>
        <p:txBody>
          <a:bodyPr vert="horz" lIns="91440" tIns="45720" rIns="91440" bIns="45720" rtlCol="0">
            <a:normAutofit/>
          </a:bodyPr>
          <a:lstStyle/>
          <a:p>
            <a:pPr marL="2686050" indent="-177800">
              <a:lnSpc>
                <a:spcPct val="150000"/>
              </a:lnSpc>
            </a:pPr>
            <a:r>
              <a:rPr lang="pt-BR" sz="2000" b="1" dirty="0"/>
              <a:t>Execução Orçamentária</a:t>
            </a:r>
          </a:p>
          <a:p>
            <a:pPr marL="268605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/>
              <a:t>A auditoria analisa se as despesas e receitas foram executadas conforme o orçamento aprovado, garantindo que não haja desvios ou irregularidades.</a:t>
            </a:r>
          </a:p>
          <a:p>
            <a:pPr marL="1254125" indent="-179388">
              <a:lnSpc>
                <a:spcPct val="150000"/>
              </a:lnSpc>
            </a:pPr>
            <a:r>
              <a:rPr lang="pt-BR" sz="2000" b="1" dirty="0"/>
              <a:t>Impacto na Gestão Patrimonial </a:t>
            </a:r>
          </a:p>
          <a:p>
            <a:pPr marL="1254125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/>
              <a:t>A auditoria patrimonial avalia como os bens públicos são administrados dentro das unidades orçamentárias, verificando registros contábeis e a conservação dos ativos.</a:t>
            </a:r>
          </a:p>
          <a:p>
            <a:pPr>
              <a:lnSpc>
                <a:spcPct val="150000"/>
              </a:lnSpc>
            </a:pPr>
            <a:r>
              <a:rPr lang="pt-BR" sz="2000" b="1" dirty="0"/>
              <a:t>Normas e Regulamentações </a:t>
            </a:r>
          </a:p>
          <a:p>
            <a:pPr marL="179388" indent="0">
              <a:lnSpc>
                <a:spcPct val="150000"/>
              </a:lnSpc>
              <a:spcBef>
                <a:spcPts val="0"/>
              </a:spcBef>
              <a:buNone/>
              <a:tabLst>
                <a:tab pos="179388" algn="l"/>
              </a:tabLst>
            </a:pPr>
            <a:r>
              <a:rPr lang="pt-BR" sz="2000" dirty="0"/>
              <a:t>É essencial discutir as normas que regem a execução orçamentária, como a Lei de Responsabilidade Fiscal (LRF) e os princípios da contabilidade pública.</a:t>
            </a:r>
          </a:p>
          <a:p>
            <a:pPr>
              <a:lnSpc>
                <a:spcPct val="150000"/>
              </a:lnSpc>
              <a:buNone/>
            </a:pP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1832692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A95025-93D9-5E08-A86B-EF69F6639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F93654-A7D9-8093-1145-3E5627376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 rtl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b="1" i="0" u="none" strike="noStrike" spc="300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Auditoria Patrimonial</a:t>
            </a:r>
            <a:endParaRPr lang="pt-BR" b="0" spc="300" dirty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4738" indent="0" rtl="0" fontAlgn="base">
              <a:lnSpc>
                <a:spcPct val="110000"/>
              </a:lnSpc>
              <a:spcAft>
                <a:spcPts val="800"/>
              </a:spcAft>
              <a:buNone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que faz: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Monitora e avalia a gestão dos bens públicos, desde imóveis até equipamentos, garantindo o controle e a conservação do patrimônio público.</a:t>
            </a:r>
          </a:p>
          <a:p>
            <a:pPr marL="1790700" indent="0" rtl="0" fontAlgn="base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Importância na governança pública:</a:t>
            </a:r>
            <a:endParaRPr lang="pt-BR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0" lvl="1" indent="-361950" rtl="0" fontAlgn="base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Preservação de ativos: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Assegura que os bens públicos sejam utilizados de forma adequada e sustentável.</a:t>
            </a:r>
          </a:p>
          <a:p>
            <a:pPr marL="2514600" lvl="1" indent="-361950" rtl="0" fontAlgn="base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Prevenção de perdas: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Evita deterioração, extravio ou uso indevido do patrimônio público.</a:t>
            </a:r>
          </a:p>
          <a:p>
            <a:pPr marL="2514600" lvl="1" indent="-361950" rtl="0" fontAlgn="base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Gestão eficiente: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Contribui para a valorização e a otimização dos ativos municipais.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86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D82040-7CA8-7670-6DDB-A48B24B7F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noProof="0" dirty="0"/>
              <a:t>Estudos de Caso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C7FCB8-5105-1030-4318-A36E745A0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4858" y="1825625"/>
            <a:ext cx="7211505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noProof="0" dirty="0"/>
              <a:t>Exemplos práticos de auditorias bem-sucedidas.</a:t>
            </a:r>
          </a:p>
          <a:p>
            <a:pPr>
              <a:lnSpc>
                <a:spcPct val="150000"/>
              </a:lnSpc>
            </a:pPr>
            <a:r>
              <a:rPr lang="pt-BR" sz="2000" noProof="0" dirty="0"/>
              <a:t>Lições aprendidas e impacto na administração pública.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34DBEC5-DDA3-6DBC-1338-EE15019E4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08" y="1586698"/>
            <a:ext cx="21145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0562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CA497E-0BFE-2977-3B1B-CBFC1B7EA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B02379-26DB-3BAC-6B67-5EE7EB449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Autofit/>
          </a:bodyPr>
          <a:lstStyle/>
          <a:p>
            <a:pPr rtl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000" b="1" i="0" u="none" strike="noStrike" spc="30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Auditorias Contábeis</a:t>
            </a:r>
          </a:p>
          <a:p>
            <a:pPr marL="0" indent="0" rtl="0" fontAlgn="base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Tribunal de Contas do Estado do Paraná (TCE-PR)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715963" lvl="1" indent="0" rtl="0" fontAlgn="base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TCE-PR realiza auditorias regulares nas demonstrações contábeis dos municípios paranaenses para verificar a conformidade com as normas contábeis e a transparência na prestação de contas.</a:t>
            </a:r>
          </a:p>
          <a:p>
            <a:pPr marL="715963" lvl="1" indent="0" rtl="0" fontAlgn="base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Um exemplo é o acompanhamento das Prestações de Contas Anuais (</a:t>
            </a:r>
            <a:r>
              <a:rPr lang="pt-BR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PCAs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), que avaliam a integridade dos registros financeiros e a adequação dos relatórios apresentados pelos municípios</a:t>
            </a:r>
            <a:r>
              <a:rPr lang="pt-BR" sz="2000" dirty="0">
                <a:solidFill>
                  <a:srgbClr val="000000"/>
                </a:solidFill>
              </a:rPr>
              <a:t>.</a:t>
            </a:r>
            <a:endParaRPr lang="pt-BR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85907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E466BB-B098-5A4D-246B-E1DA4A4FD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C6DE0D-509B-E010-E5DC-B91DBC3E5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827" y="362826"/>
            <a:ext cx="10788192" cy="5811838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000" b="1" i="0" u="none" strike="noStrike" spc="30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Auditorias Orçamentárias</a:t>
            </a:r>
          </a:p>
          <a:p>
            <a:pPr rtl="0" fontAlgn="base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Programa de Avaliação de Contas Municipais de Governo (</a:t>
            </a:r>
            <a:r>
              <a:rPr lang="pt-BR" sz="2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ProGov</a:t>
            </a: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742950" lvl="1" indent="-285750" rtl="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Implementado pelo TCE-PR, o </a:t>
            </a:r>
            <a:r>
              <a:rPr lang="pt-BR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ProGov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analisa a execução do orçamento municipal, incluindo o cumprimento das metas estabelecidas no PPA, LDO e LOA.</a:t>
            </a:r>
          </a:p>
          <a:p>
            <a:pPr marL="742950" lvl="1" indent="-285750" rtl="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Em 2024, o programa destacou avanços em áreas como administração financeira e transparência nos municípios paranaenses.</a:t>
            </a:r>
          </a:p>
          <a:p>
            <a:pPr rtl="0" fontAlgn="base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Estudo sobre Modelos Orçamentários e Patrimoniais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742950" lvl="1" indent="-285750" rtl="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Pesquisas realizadas por universidades, como a Universidade Estadual de Maringá (UEM), analisaram o desempenho orçamentário e patrimonial dos municípios, destacando a transição para modelos mais eficientes de gestão pública.</a:t>
            </a:r>
          </a:p>
          <a:p>
            <a:pPr marL="0" indent="0">
              <a:lnSpc>
                <a:spcPct val="150000"/>
              </a:lnSpc>
              <a:buNone/>
            </a:pP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296787134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BFDB10-E6AE-C420-5CF4-548BA3106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9CCA83-34ED-97A5-39F3-9DCBD53AA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000" b="1" i="0" u="none" strike="noStrike" spc="30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Auditorias Patrimoniais</a:t>
            </a:r>
            <a:endParaRPr lang="pt-BR" sz="2000" b="0" spc="300" dirty="0">
              <a:solidFill>
                <a:schemeClr val="accent2"/>
              </a:solidFill>
              <a:effectLst/>
            </a:endParaRPr>
          </a:p>
          <a:p>
            <a:pPr rtl="0" fontAlgn="base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Controle de Patrimônio Público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457200" lvl="1" indent="0" rtl="0" fontAlgn="base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Auditorias realizadas pelo TCE-PR verificam a gestão de bens públicos, incluindo inventários, avaliação de depreciação e alienação de bens.</a:t>
            </a:r>
          </a:p>
          <a:p>
            <a:pPr marL="457200" lvl="1" indent="0" rtl="0" fontAlgn="base">
              <a:lnSpc>
                <a:spcPct val="150000"/>
              </a:lnSpc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Um exemplo é a análise de políticas públicas relacionadas ao patrimônio histórico e cultural em municípios como Curitiba e Paranaguá.</a:t>
            </a:r>
          </a:p>
          <a:p>
            <a:pPr rtl="0" fontAlgn="base">
              <a:lnSpc>
                <a:spcPct val="150000"/>
              </a:lnSpc>
              <a:buFont typeface="+mj-lt"/>
              <a:buAutoNum type="arabicPeriod"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Gestão de Bens Municipais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457200" lvl="1" indent="0" rtl="0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Auditorias específicas avaliam a eficiência na administração de bens móveis e imóveis, garantindo que sejam utilizados de forma adequada e em conformidade com a legislação.</a:t>
            </a:r>
          </a:p>
        </p:txBody>
      </p:sp>
    </p:spTree>
    <p:extLst>
      <p:ext uri="{BB962C8B-B14F-4D97-AF65-F5344CB8AC3E}">
        <p14:creationId xmlns:p14="http://schemas.microsoft.com/office/powerpoint/2010/main" val="220042847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9E04D-4DDD-0479-E277-1CABB1C83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noProof="0" dirty="0"/>
              <a:t>Conclusão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2AECA5-6236-554D-F334-01CA47760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6004" y="1825625"/>
            <a:ext cx="728692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noProof="0" dirty="0"/>
              <a:t>Resumo dos pontos principais.</a:t>
            </a:r>
          </a:p>
          <a:p>
            <a:pPr>
              <a:lnSpc>
                <a:spcPct val="150000"/>
              </a:lnSpc>
            </a:pPr>
            <a:r>
              <a:rPr lang="pt-BR" sz="2000" noProof="0" dirty="0"/>
              <a:t>A importância contínua da auditoria.</a:t>
            </a:r>
          </a:p>
          <a:p>
            <a:pPr>
              <a:lnSpc>
                <a:spcPct val="150000"/>
              </a:lnSpc>
            </a:pPr>
            <a:endParaRPr lang="pt-BR" sz="2000" noProof="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A4EBB54-C131-1B82-B8D8-416B33474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704" y="1596026"/>
            <a:ext cx="16383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9471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13C692-265B-E08F-EBC6-FBC449878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F68CDB-9121-B6FE-68B4-D366C3B8C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000" dirty="0">
                <a:solidFill>
                  <a:schemeClr val="accent2"/>
                </a:solidFill>
              </a:rPr>
              <a:t>Auditoria Contábil</a:t>
            </a:r>
          </a:p>
          <a:p>
            <a:pPr marL="895350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Foca na análise dos registros e demonstrações contábeis para garantir que reflitam a situação financeira e patrimonial do município.</a:t>
            </a:r>
          </a:p>
          <a:p>
            <a:pPr marL="895350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Verifica a conformidade com normas contábeis e legais, como o Manual de Contabilidade Aplicada ao Setor Público (MCASP).</a:t>
            </a:r>
          </a:p>
          <a:p>
            <a:pPr>
              <a:lnSpc>
                <a:spcPct val="150000"/>
              </a:lnSpc>
              <a:buNone/>
            </a:pPr>
            <a:r>
              <a:rPr lang="pt-BR" sz="2000" dirty="0">
                <a:solidFill>
                  <a:schemeClr val="accent2"/>
                </a:solidFill>
              </a:rPr>
              <a:t>Auditoria Orçamentária</a:t>
            </a:r>
          </a:p>
          <a:p>
            <a:pPr marL="895350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Examina a execução do orçamento municipal, verificando se as receitas e despesas foram realizadas conforme o planejado.</a:t>
            </a:r>
          </a:p>
          <a:p>
            <a:pPr marL="895350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Avalia o cumprimento da Lei de Responsabilidade Fiscal (LRF) e a eficiência na aplicação dos recursos públicos.</a:t>
            </a:r>
          </a:p>
        </p:txBody>
      </p:sp>
    </p:spTree>
    <p:extLst>
      <p:ext uri="{BB962C8B-B14F-4D97-AF65-F5344CB8AC3E}">
        <p14:creationId xmlns:p14="http://schemas.microsoft.com/office/powerpoint/2010/main" val="368894295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887DD-6827-5589-2C32-EC6B8E8E6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BFCB30-9617-58BC-DDD4-E3B065734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pt-BR" sz="2000" dirty="0">
                <a:solidFill>
                  <a:schemeClr val="accent2"/>
                </a:solidFill>
              </a:rPr>
              <a:t>Auditoria Patrimonial</a:t>
            </a:r>
          </a:p>
          <a:p>
            <a:pPr marL="895350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Analisa a gestão dos bens públicos, garantindo que estejam registrados, conservados e utilizados de forma eficiente.</a:t>
            </a:r>
          </a:p>
          <a:p>
            <a:pPr marL="895350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Realiza inventários e avaliações patrimoniais para assegurar a transparência e a integridade dos ativos municipais.</a:t>
            </a:r>
          </a:p>
          <a:p>
            <a:pPr>
              <a:lnSpc>
                <a:spcPct val="150000"/>
              </a:lnSpc>
              <a:buNone/>
            </a:pPr>
            <a:r>
              <a:rPr lang="pt-BR" sz="2000" dirty="0">
                <a:solidFill>
                  <a:schemeClr val="accent2"/>
                </a:solidFill>
              </a:rPr>
              <a:t>Impacto na Gestão Municipal</a:t>
            </a:r>
          </a:p>
          <a:p>
            <a:pPr marL="895350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Promove a transparência e a prestação de contas à sociedade.</a:t>
            </a:r>
          </a:p>
          <a:p>
            <a:pPr marL="895350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Identifica falhas e propõe melhorias para otimizar a gestão dos recursos públicos.</a:t>
            </a:r>
          </a:p>
          <a:p>
            <a:pPr marL="895350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Fortalece a confiança da população na administração municipal.</a:t>
            </a:r>
          </a:p>
          <a:p>
            <a:pPr>
              <a:lnSpc>
                <a:spcPct val="150000"/>
              </a:lnSpc>
              <a:buNone/>
            </a:pPr>
            <a:br>
              <a:rPr lang="pt-BR" sz="2000" dirty="0"/>
            </a:b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386326491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C20D73-3861-4FDA-7B94-408D992A4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153D52-8F9B-2476-259D-73CBF0079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000" dirty="0"/>
              <a:t>Principais pontos que destacam a relevância das auditorias:</a:t>
            </a:r>
          </a:p>
          <a:p>
            <a:pPr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accent2"/>
                </a:solidFill>
              </a:rPr>
              <a:t>1. Transparência e Prestação de Contas</a:t>
            </a:r>
            <a:endParaRPr lang="pt-BR" sz="2000" dirty="0">
              <a:solidFill>
                <a:schemeClr val="accent2"/>
              </a:solidFill>
            </a:endParaRPr>
          </a:p>
          <a:p>
            <a:pPr marL="263525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/>
              <a:t>A auditoria assegura que os gestores municipais prestem contas de forma clara e detalhada, permitindo que a população e os órgãos de controle acompanhem a aplicação dos recursos públicos.</a:t>
            </a:r>
          </a:p>
          <a:p>
            <a:pPr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accent2"/>
                </a:solidFill>
              </a:rPr>
              <a:t>2. Prevenção de Irregularidades</a:t>
            </a:r>
            <a:endParaRPr lang="pt-BR" sz="2000" dirty="0">
              <a:solidFill>
                <a:schemeClr val="accent2"/>
              </a:solidFill>
            </a:endParaRPr>
          </a:p>
          <a:p>
            <a:pPr marL="263525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/>
              <a:t>Ao realizar auditorias regulares, é possível identificar e corrigir falhas, prevenir fraudes e garantir que os processos administrativos estejam alinhados com as normas legais.</a:t>
            </a:r>
          </a:p>
        </p:txBody>
      </p:sp>
    </p:spTree>
    <p:extLst>
      <p:ext uri="{BB962C8B-B14F-4D97-AF65-F5344CB8AC3E}">
        <p14:creationId xmlns:p14="http://schemas.microsoft.com/office/powerpoint/2010/main" val="316398926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F42498-8C8E-40E7-0CFF-FEE9AED04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E28F5A-7EEC-469A-50BE-F1E75FD2B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accent2"/>
                </a:solidFill>
              </a:rPr>
              <a:t>3. Melhoria na Gestão Pública</a:t>
            </a:r>
          </a:p>
          <a:p>
            <a:pPr marL="263525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/>
              <a:t>Contribui para a eficiência na administração municipal, oferecendo recomendações para otimizar a alocação de recursos e melhorar a execução de políticas públicas.</a:t>
            </a:r>
          </a:p>
          <a:p>
            <a:pPr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accent2"/>
                </a:solidFill>
              </a:rPr>
              <a:t>4. Cumprimento das Normas Fiscais</a:t>
            </a:r>
          </a:p>
          <a:p>
            <a:pPr marL="263525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/>
              <a:t>A auditoria verifica a conformidade com normas como a Lei de Responsabilidade Fiscal (LRF), garantindo que os gastos estejam dentro dos limites legais.</a:t>
            </a:r>
          </a:p>
          <a:p>
            <a:pPr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accent2"/>
                </a:solidFill>
              </a:rPr>
              <a:t>5. Sustentabilidade Financeira</a:t>
            </a:r>
          </a:p>
          <a:p>
            <a:pPr marL="263525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/>
              <a:t>Ao monitorar a execução orçamentária e patrimonial, a auditoria ajuda a evitar desperdícios e a promover uma gestão financeira sustentável, assegurando que os recursos sejam utilizados de forma estratégica.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79460918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C75885-CDDB-8ACA-CB84-E74F8002D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8E6121-1079-9BE4-3F64-A752AC2E6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Autofit/>
          </a:bodyPr>
          <a:lstStyle/>
          <a:p>
            <a:pPr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Quais são as consequências da falta de auditorias na gestão pública?</a:t>
            </a:r>
            <a:endParaRPr lang="pt-BR" sz="2000" b="1" dirty="0">
              <a:solidFill>
                <a:schemeClr val="accent2"/>
              </a:solidFill>
              <a:effectLst/>
            </a:endParaRPr>
          </a:p>
          <a:p>
            <a:pPr marL="0" indent="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ausência de auditorias na gestão pública pode trazer graves consequências para a administração municipal e para a sociedade em geral. Como:</a:t>
            </a:r>
            <a:endParaRPr lang="pt-BR" sz="2000" b="0" dirty="0">
              <a:effectLst/>
            </a:endParaRPr>
          </a:p>
          <a:p>
            <a:pPr marL="1254125" indent="-179388" rtl="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pt-BR" sz="2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Falta de Transparência</a:t>
            </a:r>
          </a:p>
          <a:p>
            <a:pPr marL="1254125" indent="-179388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pt-BR" sz="2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Aumento de Irregularidades e Fraudes</a:t>
            </a:r>
          </a:p>
          <a:p>
            <a:pPr marL="1254125" indent="-179388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pt-BR" sz="2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Ineficiência na Aplicação de Recursos</a:t>
            </a:r>
          </a:p>
          <a:p>
            <a:pPr marL="1254125" indent="-179388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pt-BR" sz="2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Descumprimento de Leis e Normas</a:t>
            </a:r>
          </a:p>
          <a:p>
            <a:pPr marL="1254125" indent="-179388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pt-BR" sz="2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Déficit Fiscal</a:t>
            </a:r>
          </a:p>
          <a:p>
            <a:pPr marL="1254125" indent="-179388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pt-BR" sz="2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Perda de Patrimônio Público</a:t>
            </a:r>
          </a:p>
          <a:p>
            <a:pPr marL="1254125" indent="-179388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pt-BR" sz="2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Fragilidade na Gestão de Convênios</a:t>
            </a:r>
          </a:p>
          <a:p>
            <a:pPr marL="1254125" indent="-179388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pt-BR" sz="2000" dirty="0">
                <a:solidFill>
                  <a:srgbClr val="000000"/>
                </a:solidFill>
              </a:rPr>
              <a:t>Falta de Planejamento e Controle Orçamentário</a:t>
            </a:r>
            <a:endParaRPr lang="pt-BR" sz="2000" dirty="0">
              <a:effectLst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endParaRPr lang="pt-BR" sz="2000" b="0" dirty="0">
              <a:effectLst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endParaRPr lang="pt-BR" sz="2000" b="0" dirty="0">
              <a:effectLst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endParaRPr lang="pt-BR" sz="2000" b="0" dirty="0">
              <a:effectLst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endParaRPr lang="pt-BR" sz="2000" b="0" dirty="0">
              <a:effectLst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endParaRPr lang="pt-BR" sz="2000" b="0" dirty="0">
              <a:effectLst/>
            </a:endParaRPr>
          </a:p>
          <a:p>
            <a:pPr marL="457200" indent="-457200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pt-BR" sz="20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02989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5834</TotalTime>
  <Words>7961</Words>
  <Application>Microsoft Office PowerPoint</Application>
  <PresentationFormat>Widescreen</PresentationFormat>
  <Paragraphs>773</Paragraphs>
  <Slides>114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114</vt:i4>
      </vt:variant>
    </vt:vector>
  </HeadingPairs>
  <TitlesOfParts>
    <vt:vector size="121" baseType="lpstr">
      <vt:lpstr>Aptos</vt:lpstr>
      <vt:lpstr>Arial</vt:lpstr>
      <vt:lpstr>Baguet Script</vt:lpstr>
      <vt:lpstr>Montserrat</vt:lpstr>
      <vt:lpstr>Pristina</vt:lpstr>
      <vt:lpstr>Wingdings</vt:lpstr>
      <vt:lpstr>Tema do Office</vt:lpstr>
      <vt:lpstr>Controle Interno Municipal: Plano de Ação e Auditorias</vt:lpstr>
      <vt:lpstr>Apresentação do PowerPoint</vt:lpstr>
      <vt:lpstr>Objetivos</vt:lpstr>
      <vt:lpstr>Introdução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Receita Pública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Despesa Pública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Comunicação e Publicidade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Contabilidade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Tesouraria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Patrimônio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Convênios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Execução Orçamentária do Município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Unidades Orçamentárias</vt:lpstr>
      <vt:lpstr>Apresentação do PowerPoint</vt:lpstr>
      <vt:lpstr>Apresentação do PowerPoint</vt:lpstr>
      <vt:lpstr>Estudos de Caso</vt:lpstr>
      <vt:lpstr>Apresentação do PowerPoint</vt:lpstr>
      <vt:lpstr>Apresentação do PowerPoint</vt:lpstr>
      <vt:lpstr>Apresentação do PowerPoint</vt:lpstr>
      <vt:lpstr>Conclusão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Melhores Práticas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Marcia Valle</dc:creator>
  <cp:lastModifiedBy>MARCIA CRISTINA REBONATO DO VALLE</cp:lastModifiedBy>
  <cp:revision>99</cp:revision>
  <dcterms:created xsi:type="dcterms:W3CDTF">2025-04-17T16:54:22Z</dcterms:created>
  <dcterms:modified xsi:type="dcterms:W3CDTF">2025-04-22T18:30:32Z</dcterms:modified>
</cp:coreProperties>
</file>